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23"/>
  </p:notesMasterIdLst>
  <p:sldIdLst>
    <p:sldId id="256" r:id="rId2"/>
    <p:sldId id="258" r:id="rId3"/>
    <p:sldId id="257" r:id="rId4"/>
    <p:sldId id="259" r:id="rId5"/>
    <p:sldId id="260" r:id="rId6"/>
    <p:sldId id="263" r:id="rId7"/>
    <p:sldId id="269" r:id="rId8"/>
    <p:sldId id="262" r:id="rId9"/>
    <p:sldId id="264" r:id="rId10"/>
    <p:sldId id="268" r:id="rId11"/>
    <p:sldId id="270" r:id="rId12"/>
    <p:sldId id="271" r:id="rId13"/>
    <p:sldId id="273" r:id="rId14"/>
    <p:sldId id="274" r:id="rId15"/>
    <p:sldId id="276" r:id="rId16"/>
    <p:sldId id="267" r:id="rId17"/>
    <p:sldId id="277" r:id="rId18"/>
    <p:sldId id="278" r:id="rId19"/>
    <p:sldId id="282" r:id="rId20"/>
    <p:sldId id="283"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5" autoAdjust="0"/>
    <p:restoredTop sz="92005" autoAdjust="0"/>
  </p:normalViewPr>
  <p:slideViewPr>
    <p:cSldViewPr snapToGrid="0" snapToObjects="1">
      <p:cViewPr varScale="1">
        <p:scale>
          <a:sx n="105" d="100"/>
          <a:sy n="105" d="100"/>
        </p:scale>
        <p:origin x="7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7D31D-860F-354B-9F20-F39DB0CD38F4}" type="datetimeFigureOut">
              <a:rPr lang="en-US" smtClean="0"/>
              <a:t>5/15/2018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F927F-39FF-014A-A397-0DD87D03DCA2}" type="slidenum">
              <a:rPr lang="en-US" smtClean="0"/>
              <a:t>‹#›</a:t>
            </a:fld>
            <a:endParaRPr lang="en-US"/>
          </a:p>
        </p:txBody>
      </p:sp>
    </p:spTree>
    <p:extLst>
      <p:ext uri="{BB962C8B-B14F-4D97-AF65-F5344CB8AC3E}">
        <p14:creationId xmlns:p14="http://schemas.microsoft.com/office/powerpoint/2010/main" val="1238695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AF927F-39FF-014A-A397-0DD87D03DCA2}" type="slidenum">
              <a:rPr lang="en-US" smtClean="0"/>
              <a:t>14</a:t>
            </a:fld>
            <a:endParaRPr lang="en-US"/>
          </a:p>
        </p:txBody>
      </p:sp>
    </p:spTree>
    <p:extLst>
      <p:ext uri="{BB962C8B-B14F-4D97-AF65-F5344CB8AC3E}">
        <p14:creationId xmlns:p14="http://schemas.microsoft.com/office/powerpoint/2010/main" val="313108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413B32-BB06-1940-87B0-D59397E3B5BC}" type="datetime1">
              <a:rPr lang="en-US" smtClean="0"/>
              <a:t>5/15/2018</a:t>
            </a:fld>
            <a:endParaRPr lang="en-US"/>
          </a:p>
        </p:txBody>
      </p:sp>
      <p:sp>
        <p:nvSpPr>
          <p:cNvPr id="5" name="Footer Placeholder 4"/>
          <p:cNvSpPr>
            <a:spLocks noGrp="1"/>
          </p:cNvSpPr>
          <p:nvPr>
            <p:ph type="ftr" sz="quarter" idx="11"/>
          </p:nvPr>
        </p:nvSpPr>
        <p:spPr/>
        <p:txBody>
          <a:bodyPr/>
          <a:lstStyle/>
          <a:p>
            <a:r>
              <a:rPr lang="en-US"/>
              <a:t>Cayley Cruickshank DeFontes</a:t>
            </a:r>
          </a:p>
        </p:txBody>
      </p:sp>
      <p:sp>
        <p:nvSpPr>
          <p:cNvPr id="6" name="Slide Number Placeholder 5"/>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997E81-ECB6-9B4A-AA48-FF0A04C71B78}" type="datetime1">
              <a:rPr lang="en-US" smtClean="0"/>
              <a:t>5/15/2018</a:t>
            </a:fld>
            <a:endParaRPr lang="en-US"/>
          </a:p>
        </p:txBody>
      </p:sp>
      <p:sp>
        <p:nvSpPr>
          <p:cNvPr id="8" name="Footer Placeholder 7"/>
          <p:cNvSpPr>
            <a:spLocks noGrp="1"/>
          </p:cNvSpPr>
          <p:nvPr>
            <p:ph type="ftr" sz="quarter" idx="11"/>
          </p:nvPr>
        </p:nvSpPr>
        <p:spPr/>
        <p:txBody>
          <a:bodyPr/>
          <a:lstStyle/>
          <a:p>
            <a:r>
              <a:rPr lang="en-US"/>
              <a:t>Cayley Cruickshank DeFontes</a:t>
            </a:r>
          </a:p>
        </p:txBody>
      </p:sp>
      <p:sp>
        <p:nvSpPr>
          <p:cNvPr id="9" name="Slide Number Placeholder 8"/>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935B49-DEEC-2748-9865-9E93B8E2335F}" type="datetime1">
              <a:rPr lang="en-US" smtClean="0"/>
              <a:t>5/15/2018</a:t>
            </a:fld>
            <a:endParaRPr lang="en-US"/>
          </a:p>
        </p:txBody>
      </p:sp>
      <p:sp>
        <p:nvSpPr>
          <p:cNvPr id="8" name="Footer Placeholder 7"/>
          <p:cNvSpPr>
            <a:spLocks noGrp="1"/>
          </p:cNvSpPr>
          <p:nvPr>
            <p:ph type="ftr" sz="quarter" idx="11"/>
          </p:nvPr>
        </p:nvSpPr>
        <p:spPr/>
        <p:txBody>
          <a:bodyPr/>
          <a:lstStyle/>
          <a:p>
            <a:r>
              <a:rPr lang="en-US"/>
              <a:t>Cayley Cruickshank DeFontes</a:t>
            </a:r>
          </a:p>
        </p:txBody>
      </p:sp>
      <p:sp>
        <p:nvSpPr>
          <p:cNvPr id="9" name="Slide Number Placeholder 8"/>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2DB21C-B48D-0043-9EF3-D521AFDC991D}" type="datetime1">
              <a:rPr lang="en-US" smtClean="0"/>
              <a:t>5/15/2018</a:t>
            </a:fld>
            <a:endParaRPr lang="en-US"/>
          </a:p>
        </p:txBody>
      </p:sp>
      <p:sp>
        <p:nvSpPr>
          <p:cNvPr id="5" name="Footer Placeholder 4"/>
          <p:cNvSpPr>
            <a:spLocks noGrp="1"/>
          </p:cNvSpPr>
          <p:nvPr>
            <p:ph type="ftr" sz="quarter" idx="11"/>
          </p:nvPr>
        </p:nvSpPr>
        <p:spPr/>
        <p:txBody>
          <a:bodyPr/>
          <a:lstStyle/>
          <a:p>
            <a:r>
              <a:rPr lang="en-US"/>
              <a:t>Cayley Cruickshank DeFontes</a:t>
            </a:r>
          </a:p>
        </p:txBody>
      </p:sp>
      <p:sp>
        <p:nvSpPr>
          <p:cNvPr id="6" name="Slide Number Placeholder 5"/>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B9597C9-BEFB-B349-8773-646E741AEF6B}" type="datetime1">
              <a:rPr lang="en-US" smtClean="0"/>
              <a:t>5/15/2018</a:t>
            </a:fld>
            <a:endParaRPr lang="en-US"/>
          </a:p>
        </p:txBody>
      </p:sp>
      <p:sp>
        <p:nvSpPr>
          <p:cNvPr id="5" name="Footer Placeholder 4"/>
          <p:cNvSpPr>
            <a:spLocks noGrp="1"/>
          </p:cNvSpPr>
          <p:nvPr>
            <p:ph type="ftr" sz="quarter" idx="11"/>
          </p:nvPr>
        </p:nvSpPr>
        <p:spPr/>
        <p:txBody>
          <a:bodyPr/>
          <a:lstStyle/>
          <a:p>
            <a:r>
              <a:rPr lang="en-US"/>
              <a:t>Cayley Cruickshank DeFontes</a:t>
            </a:r>
          </a:p>
        </p:txBody>
      </p:sp>
      <p:sp>
        <p:nvSpPr>
          <p:cNvPr id="6" name="Slide Number Placeholder 5"/>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9C0FAA8-1DD3-8041-BF63-5648CA05921A}" type="datetime1">
              <a:rPr lang="en-US" smtClean="0"/>
              <a:t>5/15/2018</a:t>
            </a:fld>
            <a:endParaRPr lang="en-US"/>
          </a:p>
        </p:txBody>
      </p:sp>
      <p:sp>
        <p:nvSpPr>
          <p:cNvPr id="9" name="Footer Placeholder 8"/>
          <p:cNvSpPr>
            <a:spLocks noGrp="1"/>
          </p:cNvSpPr>
          <p:nvPr>
            <p:ph type="ftr" sz="quarter" idx="11"/>
          </p:nvPr>
        </p:nvSpPr>
        <p:spPr/>
        <p:txBody>
          <a:bodyPr/>
          <a:lstStyle/>
          <a:p>
            <a:r>
              <a:rPr lang="en-US"/>
              <a:t>Cayley Cruickshank DeFontes</a:t>
            </a:r>
          </a:p>
        </p:txBody>
      </p:sp>
      <p:sp>
        <p:nvSpPr>
          <p:cNvPr id="10" name="Slide Number Placeholder 9"/>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BBC6E3B7-68A4-CF43-95DA-389A776C6EF6}" type="datetime1">
              <a:rPr lang="en-US" smtClean="0"/>
              <a:t>5/15/2018</a:t>
            </a:fld>
            <a:endParaRPr lang="en-US"/>
          </a:p>
        </p:txBody>
      </p:sp>
      <p:sp>
        <p:nvSpPr>
          <p:cNvPr id="11" name="Footer Placeholder 10"/>
          <p:cNvSpPr>
            <a:spLocks noGrp="1"/>
          </p:cNvSpPr>
          <p:nvPr>
            <p:ph type="ftr" sz="quarter" idx="11"/>
          </p:nvPr>
        </p:nvSpPr>
        <p:spPr/>
        <p:txBody>
          <a:bodyPr/>
          <a:lstStyle/>
          <a:p>
            <a:r>
              <a:rPr lang="en-US"/>
              <a:t>Cayley Cruickshank DeFontes</a:t>
            </a:r>
          </a:p>
        </p:txBody>
      </p:sp>
      <p:sp>
        <p:nvSpPr>
          <p:cNvPr id="12" name="Slide Number Placeholder 11"/>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A26EF9D6-2F44-404A-B195-07A007E620E0}" type="datetime1">
              <a:rPr lang="en-US" smtClean="0"/>
              <a:t>5/15/2018</a:t>
            </a:fld>
            <a:endParaRPr lang="en-US"/>
          </a:p>
        </p:txBody>
      </p:sp>
      <p:sp>
        <p:nvSpPr>
          <p:cNvPr id="7" name="Footer Placeholder 6"/>
          <p:cNvSpPr>
            <a:spLocks noGrp="1"/>
          </p:cNvSpPr>
          <p:nvPr>
            <p:ph type="ftr" sz="quarter" idx="11"/>
          </p:nvPr>
        </p:nvSpPr>
        <p:spPr/>
        <p:txBody>
          <a:bodyPr/>
          <a:lstStyle/>
          <a:p>
            <a:r>
              <a:rPr lang="en-US"/>
              <a:t>Cayley Cruickshank DeFontes</a:t>
            </a:r>
          </a:p>
        </p:txBody>
      </p:sp>
      <p:sp>
        <p:nvSpPr>
          <p:cNvPr id="8" name="Slide Number Placeholder 7"/>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9916F4D-A102-1441-9F4B-4BEF1A210C5D}" type="datetime1">
              <a:rPr lang="en-US" smtClean="0"/>
              <a:t>5/15/2018</a:t>
            </a:fld>
            <a:endParaRPr lang="en-US"/>
          </a:p>
        </p:txBody>
      </p:sp>
      <p:sp>
        <p:nvSpPr>
          <p:cNvPr id="6" name="Footer Placeholder 5"/>
          <p:cNvSpPr>
            <a:spLocks noGrp="1"/>
          </p:cNvSpPr>
          <p:nvPr>
            <p:ph type="ftr" sz="quarter" idx="11"/>
          </p:nvPr>
        </p:nvSpPr>
        <p:spPr/>
        <p:txBody>
          <a:bodyPr/>
          <a:lstStyle/>
          <a:p>
            <a:r>
              <a:rPr lang="en-US"/>
              <a:t>Cayley Cruickshank DeFontes</a:t>
            </a:r>
          </a:p>
        </p:txBody>
      </p:sp>
      <p:sp>
        <p:nvSpPr>
          <p:cNvPr id="7" name="Slide Number Placeholder 6"/>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C9B5605E-1B97-8245-974A-46F7EB7D2C23}" type="datetime1">
              <a:rPr lang="en-US" smtClean="0"/>
              <a:t>5/15/2018</a:t>
            </a:fld>
            <a:endParaRPr lang="en-US"/>
          </a:p>
        </p:txBody>
      </p:sp>
      <p:sp>
        <p:nvSpPr>
          <p:cNvPr id="9" name="Footer Placeholder 8"/>
          <p:cNvSpPr>
            <a:spLocks noGrp="1"/>
          </p:cNvSpPr>
          <p:nvPr>
            <p:ph type="ftr" sz="quarter" idx="11"/>
          </p:nvPr>
        </p:nvSpPr>
        <p:spPr/>
        <p:txBody>
          <a:bodyPr/>
          <a:lstStyle/>
          <a:p>
            <a:r>
              <a:rPr lang="en-US"/>
              <a:t>Cayley Cruickshank DeFontes</a:t>
            </a:r>
          </a:p>
        </p:txBody>
      </p:sp>
      <p:sp>
        <p:nvSpPr>
          <p:cNvPr id="10" name="Slide Number Placeholder 9"/>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123FF5FD-B84D-F148-A080-D347E166AB8B}" type="datetime1">
              <a:rPr lang="en-US" smtClean="0"/>
              <a:t>5/15/2018</a:t>
            </a:fld>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Cayley Cruickshank DeFontes</a:t>
            </a:r>
          </a:p>
        </p:txBody>
      </p:sp>
      <p:sp>
        <p:nvSpPr>
          <p:cNvPr id="10" name="Slide Number Placeholder 9"/>
          <p:cNvSpPr>
            <a:spLocks noGrp="1"/>
          </p:cNvSpPr>
          <p:nvPr>
            <p:ph type="sldNum" sz="quarter" idx="12"/>
          </p:nvPr>
        </p:nvSpPr>
        <p:spPr/>
        <p:txBody>
          <a:bodyPr/>
          <a:lstStyle/>
          <a:p>
            <a:fld id="{4FAB73BC-B049-4115-A692-8D63A059BFB8}"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032F9B58-9FB4-D046-916A-24E917BD04F1}" type="datetime1">
              <a:rPr lang="en-US" smtClean="0"/>
              <a:t>5/15/2018</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Cayley Cruickshank DeFontes</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file:///C:\Users\cayle\Documents\DeFontes_NormCuts.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1CA64-8201-124B-BE4E-4C1549356415}"/>
              </a:ext>
            </a:extLst>
          </p:cNvPr>
          <p:cNvSpPr>
            <a:spLocks noGrp="1"/>
          </p:cNvSpPr>
          <p:nvPr>
            <p:ph type="ctrTitle"/>
          </p:nvPr>
        </p:nvSpPr>
        <p:spPr/>
        <p:txBody>
          <a:bodyPr>
            <a:noAutofit/>
          </a:bodyPr>
          <a:lstStyle/>
          <a:p>
            <a:r>
              <a:rPr lang="en-US" sz="4000">
                <a:ea typeface="Arial Unicode MS" panose="020B0604020202020204" pitchFamily="34" charset="-128"/>
                <a:cs typeface="Arial Unicode MS" panose="020B0604020202020204" pitchFamily="34" charset="-128"/>
              </a:rPr>
              <a:t>Automatic Semantic Segmentation and Cloud Cover Estimation of Ground-Based Whole-Sky Images Using Deep Learning and Graph-Based Cuts</a:t>
            </a:r>
          </a:p>
        </p:txBody>
      </p:sp>
      <p:sp>
        <p:nvSpPr>
          <p:cNvPr id="3" name="Subtitle 2">
            <a:extLst>
              <a:ext uri="{FF2B5EF4-FFF2-40B4-BE49-F238E27FC236}">
                <a16:creationId xmlns:a16="http://schemas.microsoft.com/office/drawing/2014/main" id="{DE82CEB8-BB29-A840-9B63-7035F97C6417}"/>
              </a:ext>
            </a:extLst>
          </p:cNvPr>
          <p:cNvSpPr>
            <a:spLocks noGrp="1"/>
          </p:cNvSpPr>
          <p:nvPr>
            <p:ph type="subTitle" idx="1"/>
          </p:nvPr>
        </p:nvSpPr>
        <p:spPr/>
        <p:txBody>
          <a:bodyPr>
            <a:noAutofit/>
          </a:bodyPr>
          <a:lstStyle/>
          <a:p>
            <a:pPr>
              <a:lnSpc>
                <a:spcPct val="100000"/>
              </a:lnSpc>
              <a:spcBef>
                <a:spcPts val="0"/>
              </a:spcBef>
            </a:pPr>
            <a:r>
              <a:rPr lang="en-US" sz="1800">
                <a:latin typeface="+mj-lt"/>
                <a:ea typeface="Arial Unicode MS" panose="020B0604020202020204" pitchFamily="34" charset="-128"/>
                <a:cs typeface="Arial Unicode MS" panose="020B0604020202020204" pitchFamily="34" charset="-128"/>
              </a:rPr>
              <a:t>Cayley Cruickshank DeFontes</a:t>
            </a:r>
          </a:p>
          <a:p>
            <a:pPr>
              <a:lnSpc>
                <a:spcPct val="100000"/>
              </a:lnSpc>
              <a:spcBef>
                <a:spcPts val="0"/>
              </a:spcBef>
            </a:pPr>
            <a:r>
              <a:rPr lang="en-US" sz="1800">
                <a:latin typeface="+mj-lt"/>
                <a:ea typeface="Arial Unicode MS" panose="020B0604020202020204" pitchFamily="34" charset="-128"/>
                <a:cs typeface="Arial Unicode MS" panose="020B0604020202020204" pitchFamily="34" charset="-128"/>
              </a:rPr>
              <a:t>EN.625.492: Probabilistic Graphical Models, Spring 2018</a:t>
            </a:r>
          </a:p>
          <a:p>
            <a:pPr>
              <a:lnSpc>
                <a:spcPct val="100000"/>
              </a:lnSpc>
              <a:spcBef>
                <a:spcPts val="0"/>
              </a:spcBef>
            </a:pPr>
            <a:r>
              <a:rPr lang="en-US" sz="1800">
                <a:latin typeface="+mj-lt"/>
                <a:ea typeface="Arial Unicode MS" panose="020B0604020202020204" pitchFamily="34" charset="-128"/>
                <a:cs typeface="Arial Unicode MS" panose="020B0604020202020204" pitchFamily="34" charset="-128"/>
              </a:rPr>
              <a:t>Johns Hopkins University, Whiting School of Engineering</a:t>
            </a:r>
          </a:p>
          <a:p>
            <a:pPr>
              <a:lnSpc>
                <a:spcPct val="100000"/>
              </a:lnSpc>
              <a:spcBef>
                <a:spcPts val="0"/>
              </a:spcBef>
            </a:pPr>
            <a:endParaRPr lang="en-US" sz="1800">
              <a:latin typeface="+mj-lt"/>
              <a:ea typeface="Arial Unicode MS" panose="020B0604020202020204" pitchFamily="34" charset="-128"/>
              <a:cs typeface="Arial Unicode MS" panose="020B0604020202020204" pitchFamily="34" charset="-128"/>
            </a:endParaRPr>
          </a:p>
          <a:p>
            <a:pPr>
              <a:lnSpc>
                <a:spcPct val="100000"/>
              </a:lnSpc>
              <a:spcBef>
                <a:spcPts val="0"/>
              </a:spcBef>
            </a:pPr>
            <a:endParaRPr lang="en-US" sz="1800">
              <a:latin typeface="+mj-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205256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10</a:t>
            </a:fld>
            <a:endParaRPr lang="en-US">
              <a:solidFill>
                <a:schemeClr val="accent5"/>
              </a:solidFill>
            </a:endParaRPr>
          </a:p>
        </p:txBody>
      </p:sp>
      <p:sp>
        <p:nvSpPr>
          <p:cNvPr id="6" name="Title 1">
            <a:extLst>
              <a:ext uri="{FF2B5EF4-FFF2-40B4-BE49-F238E27FC236}">
                <a16:creationId xmlns:a16="http://schemas.microsoft.com/office/drawing/2014/main" id="{67BCD928-F9D1-804E-8C91-FD00CAFAEDDE}"/>
              </a:ext>
            </a:extLst>
          </p:cNvPr>
          <p:cNvSpPr txBox="1">
            <a:spLocks/>
          </p:cNvSpPr>
          <p:nvPr/>
        </p:nvSpPr>
        <p:spPr>
          <a:xfrm>
            <a:off x="410257" y="195887"/>
            <a:ext cx="10529089" cy="617876"/>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200">
                <a:solidFill>
                  <a:schemeClr val="tx1"/>
                </a:solidFill>
              </a:rPr>
              <a:t>Sky-Cloud Semantic Segmentation Network Specifications</a:t>
            </a:r>
          </a:p>
        </p:txBody>
      </p:sp>
      <p:graphicFrame>
        <p:nvGraphicFramePr>
          <p:cNvPr id="5" name="Table 4">
            <a:extLst>
              <a:ext uri="{FF2B5EF4-FFF2-40B4-BE49-F238E27FC236}">
                <a16:creationId xmlns:a16="http://schemas.microsoft.com/office/drawing/2014/main" id="{03499A18-8339-4F68-A624-7FA3AACA353A}"/>
              </a:ext>
            </a:extLst>
          </p:cNvPr>
          <p:cNvGraphicFramePr>
            <a:graphicFrameLocks noGrp="1"/>
          </p:cNvGraphicFramePr>
          <p:nvPr>
            <p:extLst>
              <p:ext uri="{D42A27DB-BD31-4B8C-83A1-F6EECF244321}">
                <p14:modId xmlns:p14="http://schemas.microsoft.com/office/powerpoint/2010/main" val="1088359888"/>
              </p:ext>
            </p:extLst>
          </p:nvPr>
        </p:nvGraphicFramePr>
        <p:xfrm>
          <a:off x="410257" y="869950"/>
          <a:ext cx="11322199" cy="5486400"/>
        </p:xfrm>
        <a:graphic>
          <a:graphicData uri="http://schemas.openxmlformats.org/drawingml/2006/table">
            <a:tbl>
              <a:tblPr firstRow="1" bandRow="1">
                <a:tableStyleId>{69012ECD-51FC-41F1-AA8D-1B2483CD663E}</a:tableStyleId>
              </a:tblPr>
              <a:tblGrid>
                <a:gridCol w="672956">
                  <a:extLst>
                    <a:ext uri="{9D8B030D-6E8A-4147-A177-3AD203B41FA5}">
                      <a16:colId xmlns:a16="http://schemas.microsoft.com/office/drawing/2014/main" val="3118676279"/>
                    </a:ext>
                  </a:extLst>
                </a:gridCol>
                <a:gridCol w="2644726">
                  <a:extLst>
                    <a:ext uri="{9D8B030D-6E8A-4147-A177-3AD203B41FA5}">
                      <a16:colId xmlns:a16="http://schemas.microsoft.com/office/drawing/2014/main" val="3077840555"/>
                    </a:ext>
                  </a:extLst>
                </a:gridCol>
                <a:gridCol w="8004517">
                  <a:extLst>
                    <a:ext uri="{9D8B030D-6E8A-4147-A177-3AD203B41FA5}">
                      <a16:colId xmlns:a16="http://schemas.microsoft.com/office/drawing/2014/main" val="2894413707"/>
                    </a:ext>
                  </a:extLst>
                </a:gridCol>
              </a:tblGrid>
              <a:tr h="307762">
                <a:tc>
                  <a:txBody>
                    <a:bodyPr/>
                    <a:lstStyle/>
                    <a:p>
                      <a:r>
                        <a:rPr lang="en-US"/>
                        <a:t>#</a:t>
                      </a:r>
                    </a:p>
                  </a:txBody>
                  <a:tcPr/>
                </a:tc>
                <a:tc>
                  <a:txBody>
                    <a:bodyPr/>
                    <a:lstStyle/>
                    <a:p>
                      <a:r>
                        <a:rPr lang="en-US"/>
                        <a:t>Layer Name</a:t>
                      </a:r>
                    </a:p>
                  </a:txBody>
                  <a:tcPr/>
                </a:tc>
                <a:tc>
                  <a:txBody>
                    <a:bodyPr/>
                    <a:lstStyle/>
                    <a:p>
                      <a:r>
                        <a:rPr lang="en-US"/>
                        <a:t>Details</a:t>
                      </a:r>
                    </a:p>
                  </a:txBody>
                  <a:tcPr/>
                </a:tc>
                <a:extLst>
                  <a:ext uri="{0D108BD9-81ED-4DB2-BD59-A6C34878D82A}">
                    <a16:rowId xmlns:a16="http://schemas.microsoft.com/office/drawing/2014/main" val="3556771032"/>
                  </a:ext>
                </a:extLst>
              </a:tr>
              <a:tr h="307762">
                <a:tc>
                  <a:txBody>
                    <a:bodyPr/>
                    <a:lstStyle/>
                    <a:p>
                      <a:r>
                        <a:rPr lang="en-US"/>
                        <a:t>1</a:t>
                      </a:r>
                    </a:p>
                  </a:txBody>
                  <a:tcPr/>
                </a:tc>
                <a:tc>
                  <a:txBody>
                    <a:bodyPr/>
                    <a:lstStyle/>
                    <a:p>
                      <a:r>
                        <a:rPr lang="en-US"/>
                        <a:t>Image Input</a:t>
                      </a:r>
                    </a:p>
                  </a:txBody>
                  <a:tcPr/>
                </a:tc>
                <a:tc>
                  <a:txBody>
                    <a:bodyPr/>
                    <a:lstStyle/>
                    <a:p>
                      <a:r>
                        <a:rPr lang="en-US"/>
                        <a:t>RGB images (224 x 224 x 3) with ‘zero-center’ normalization</a:t>
                      </a:r>
                    </a:p>
                  </a:txBody>
                  <a:tcPr/>
                </a:tc>
                <a:extLst>
                  <a:ext uri="{0D108BD9-81ED-4DB2-BD59-A6C34878D82A}">
                    <a16:rowId xmlns:a16="http://schemas.microsoft.com/office/drawing/2014/main" val="1656120089"/>
                  </a:ext>
                </a:extLst>
              </a:tr>
              <a:tr h="307762">
                <a:tc>
                  <a:txBody>
                    <a:bodyPr/>
                    <a:lstStyle/>
                    <a:p>
                      <a:r>
                        <a:rPr lang="en-US"/>
                        <a:t>2</a:t>
                      </a:r>
                    </a:p>
                  </a:txBody>
                  <a:tcPr/>
                </a:tc>
                <a:tc>
                  <a:txBody>
                    <a:bodyPr/>
                    <a:lstStyle/>
                    <a:p>
                      <a:r>
                        <a:rPr lang="en-US"/>
                        <a:t>Convolution</a:t>
                      </a:r>
                    </a:p>
                  </a:txBody>
                  <a:tcPr/>
                </a:tc>
                <a:tc>
                  <a:txBody>
                    <a:bodyPr/>
                    <a:lstStyle/>
                    <a:p>
                      <a:r>
                        <a:rPr lang="en-US"/>
                        <a:t>224 (3 x 3 x 3) convolutions with stride [1 1] and padding [1 1 1 1]</a:t>
                      </a:r>
                    </a:p>
                  </a:txBody>
                  <a:tcPr/>
                </a:tc>
                <a:extLst>
                  <a:ext uri="{0D108BD9-81ED-4DB2-BD59-A6C34878D82A}">
                    <a16:rowId xmlns:a16="http://schemas.microsoft.com/office/drawing/2014/main" val="3417925487"/>
                  </a:ext>
                </a:extLst>
              </a:tr>
              <a:tr h="307762">
                <a:tc>
                  <a:txBody>
                    <a:bodyPr/>
                    <a:lstStyle/>
                    <a:p>
                      <a:r>
                        <a:rPr lang="en-US"/>
                        <a:t>3</a:t>
                      </a:r>
                    </a:p>
                  </a:txBody>
                  <a:tcPr/>
                </a:tc>
                <a:tc>
                  <a:txBody>
                    <a:bodyPr/>
                    <a:lstStyle/>
                    <a:p>
                      <a:r>
                        <a:rPr lang="en-US" err="1"/>
                        <a:t>ReLU</a:t>
                      </a:r>
                      <a:endParaRPr lang="en-US"/>
                    </a:p>
                  </a:txBody>
                  <a:tcPr/>
                </a:tc>
                <a:tc>
                  <a:txBody>
                    <a:bodyPr/>
                    <a:lstStyle/>
                    <a:p>
                      <a:r>
                        <a:rPr lang="en-US"/>
                        <a:t>Rectified Linear Unit</a:t>
                      </a:r>
                    </a:p>
                  </a:txBody>
                  <a:tcPr/>
                </a:tc>
                <a:extLst>
                  <a:ext uri="{0D108BD9-81ED-4DB2-BD59-A6C34878D82A}">
                    <a16:rowId xmlns:a16="http://schemas.microsoft.com/office/drawing/2014/main" val="2758909087"/>
                  </a:ext>
                </a:extLst>
              </a:tr>
              <a:tr h="307762">
                <a:tc>
                  <a:txBody>
                    <a:bodyPr/>
                    <a:lstStyle/>
                    <a:p>
                      <a:r>
                        <a:rPr lang="en-US"/>
                        <a:t>4</a:t>
                      </a:r>
                    </a:p>
                  </a:txBody>
                  <a:tcPr/>
                </a:tc>
                <a:tc>
                  <a:txBody>
                    <a:bodyPr/>
                    <a:lstStyle/>
                    <a:p>
                      <a:r>
                        <a:rPr lang="en-US"/>
                        <a:t>Max Pooling</a:t>
                      </a:r>
                    </a:p>
                  </a:txBody>
                  <a:tcPr/>
                </a:tc>
                <a:tc>
                  <a:txBody>
                    <a:bodyPr/>
                    <a:lstStyle/>
                    <a:p>
                      <a:r>
                        <a:rPr lang="en-US"/>
                        <a:t>(2 x 2) Max Pooling with stride [2 2] and padding [0 0 0 0]</a:t>
                      </a:r>
                    </a:p>
                  </a:txBody>
                  <a:tcPr/>
                </a:tc>
                <a:extLst>
                  <a:ext uri="{0D108BD9-81ED-4DB2-BD59-A6C34878D82A}">
                    <a16:rowId xmlns:a16="http://schemas.microsoft.com/office/drawing/2014/main" val="3715603843"/>
                  </a:ext>
                </a:extLst>
              </a:tr>
              <a:tr h="307762">
                <a:tc>
                  <a:txBody>
                    <a:bodyPr/>
                    <a:lstStyle/>
                    <a:p>
                      <a:r>
                        <a:rPr lang="en-US"/>
                        <a:t>5</a:t>
                      </a:r>
                    </a:p>
                  </a:txBody>
                  <a:tcPr/>
                </a:tc>
                <a:tc>
                  <a:txBody>
                    <a:bodyPr/>
                    <a:lstStyle/>
                    <a:p>
                      <a:r>
                        <a:rPr lang="en-US"/>
                        <a:t>Convolution</a:t>
                      </a:r>
                    </a:p>
                  </a:txBody>
                  <a:tcPr/>
                </a:tc>
                <a:tc>
                  <a:txBody>
                    <a:bodyPr/>
                    <a:lstStyle/>
                    <a:p>
                      <a:r>
                        <a:rPr lang="en-US"/>
                        <a:t>224 (3 x 3 x 224) convolutions with stride [1 1] and padding [1 1 1 1]</a:t>
                      </a:r>
                    </a:p>
                  </a:txBody>
                  <a:tcPr/>
                </a:tc>
                <a:extLst>
                  <a:ext uri="{0D108BD9-81ED-4DB2-BD59-A6C34878D82A}">
                    <a16:rowId xmlns:a16="http://schemas.microsoft.com/office/drawing/2014/main" val="2735806012"/>
                  </a:ext>
                </a:extLst>
              </a:tr>
              <a:tr h="307762">
                <a:tc>
                  <a:txBody>
                    <a:bodyPr/>
                    <a:lstStyle/>
                    <a:p>
                      <a:r>
                        <a:rPr lang="en-US"/>
                        <a:t>6</a:t>
                      </a:r>
                    </a:p>
                  </a:txBody>
                  <a:tcPr/>
                </a:tc>
                <a:tc>
                  <a:txBody>
                    <a:bodyPr/>
                    <a:lstStyle/>
                    <a:p>
                      <a:r>
                        <a:rPr lang="en-US" err="1"/>
                        <a:t>ReLU</a:t>
                      </a:r>
                      <a:endParaRPr lang="en-US"/>
                    </a:p>
                  </a:txBody>
                  <a:tcPr/>
                </a:tc>
                <a:tc>
                  <a:txBody>
                    <a:bodyPr/>
                    <a:lstStyle/>
                    <a:p>
                      <a:r>
                        <a:rPr lang="en-US"/>
                        <a:t>Rectified Linear Unit</a:t>
                      </a:r>
                    </a:p>
                  </a:txBody>
                  <a:tcPr/>
                </a:tc>
                <a:extLst>
                  <a:ext uri="{0D108BD9-81ED-4DB2-BD59-A6C34878D82A}">
                    <a16:rowId xmlns:a16="http://schemas.microsoft.com/office/drawing/2014/main" val="3339096153"/>
                  </a:ext>
                </a:extLst>
              </a:tr>
              <a:tr h="307762">
                <a:tc>
                  <a:txBody>
                    <a:bodyPr/>
                    <a:lstStyle/>
                    <a:p>
                      <a:r>
                        <a:rPr lang="en-US"/>
                        <a:t>7</a:t>
                      </a:r>
                    </a:p>
                  </a:txBody>
                  <a:tcPr/>
                </a:tc>
                <a:tc>
                  <a:txBody>
                    <a:bodyPr/>
                    <a:lstStyle/>
                    <a:p>
                      <a:r>
                        <a:rPr lang="en-US"/>
                        <a:t>Max Pooling</a:t>
                      </a:r>
                    </a:p>
                  </a:txBody>
                  <a:tcPr/>
                </a:tc>
                <a:tc>
                  <a:txBody>
                    <a:bodyPr/>
                    <a:lstStyle/>
                    <a:p>
                      <a:r>
                        <a:rPr lang="en-US"/>
                        <a:t>(2 x 2) Max Pooling with stride [2 2] and padding [0 0 0 0]</a:t>
                      </a:r>
                    </a:p>
                  </a:txBody>
                  <a:tcPr/>
                </a:tc>
                <a:extLst>
                  <a:ext uri="{0D108BD9-81ED-4DB2-BD59-A6C34878D82A}">
                    <a16:rowId xmlns:a16="http://schemas.microsoft.com/office/drawing/2014/main" val="1255731394"/>
                  </a:ext>
                </a:extLst>
              </a:tr>
              <a:tr h="307762">
                <a:tc>
                  <a:txBody>
                    <a:bodyPr/>
                    <a:lstStyle/>
                    <a:p>
                      <a:r>
                        <a:rPr lang="en-US"/>
                        <a:t>8</a:t>
                      </a:r>
                    </a:p>
                  </a:txBody>
                  <a:tcPr/>
                </a:tc>
                <a:tc>
                  <a:txBody>
                    <a:bodyPr/>
                    <a:lstStyle/>
                    <a:p>
                      <a:r>
                        <a:rPr lang="en-US"/>
                        <a:t>Transposed Convolution</a:t>
                      </a:r>
                    </a:p>
                  </a:txBody>
                  <a:tcPr/>
                </a:tc>
                <a:tc>
                  <a:txBody>
                    <a:bodyPr/>
                    <a:lstStyle/>
                    <a:p>
                      <a:r>
                        <a:rPr lang="en-US"/>
                        <a:t>224 (4 x4 x 224) transposed convolutions with stride [2 2] and output cropping [1 1]</a:t>
                      </a:r>
                    </a:p>
                  </a:txBody>
                  <a:tcPr/>
                </a:tc>
                <a:extLst>
                  <a:ext uri="{0D108BD9-81ED-4DB2-BD59-A6C34878D82A}">
                    <a16:rowId xmlns:a16="http://schemas.microsoft.com/office/drawing/2014/main" val="413258580"/>
                  </a:ext>
                </a:extLst>
              </a:tr>
              <a:tr h="307762">
                <a:tc>
                  <a:txBody>
                    <a:bodyPr/>
                    <a:lstStyle/>
                    <a:p>
                      <a:r>
                        <a:rPr lang="en-US"/>
                        <a:t>9</a:t>
                      </a:r>
                    </a:p>
                  </a:txBody>
                  <a:tcPr/>
                </a:tc>
                <a:tc>
                  <a:txBody>
                    <a:bodyPr/>
                    <a:lstStyle/>
                    <a:p>
                      <a:r>
                        <a:rPr lang="en-US" err="1"/>
                        <a:t>ReLU</a:t>
                      </a:r>
                      <a:endParaRPr lang="en-US"/>
                    </a:p>
                  </a:txBody>
                  <a:tcPr/>
                </a:tc>
                <a:tc>
                  <a:txBody>
                    <a:bodyPr/>
                    <a:lstStyle/>
                    <a:p>
                      <a:r>
                        <a:rPr lang="en-US"/>
                        <a:t>Rectified Linear Unit</a:t>
                      </a:r>
                    </a:p>
                  </a:txBody>
                  <a:tcPr/>
                </a:tc>
                <a:extLst>
                  <a:ext uri="{0D108BD9-81ED-4DB2-BD59-A6C34878D82A}">
                    <a16:rowId xmlns:a16="http://schemas.microsoft.com/office/drawing/2014/main" val="1969988137"/>
                  </a:ext>
                </a:extLst>
              </a:tr>
              <a:tr h="307762">
                <a:tc>
                  <a:txBody>
                    <a:bodyPr/>
                    <a:lstStyle/>
                    <a:p>
                      <a:r>
                        <a:rPr lang="en-US"/>
                        <a:t>10</a:t>
                      </a:r>
                    </a:p>
                  </a:txBody>
                  <a:tcPr/>
                </a:tc>
                <a:tc>
                  <a:txBody>
                    <a:bodyPr/>
                    <a:lstStyle/>
                    <a:p>
                      <a:r>
                        <a:rPr lang="en-US"/>
                        <a:t>Transposed Convolution</a:t>
                      </a:r>
                    </a:p>
                  </a:txBody>
                  <a:tcPr/>
                </a:tc>
                <a:tc>
                  <a:txBody>
                    <a:bodyPr/>
                    <a:lstStyle/>
                    <a:p>
                      <a:r>
                        <a:rPr lang="en-US"/>
                        <a:t>224 (4 x 4 x 224) transposed convolutions with stride [2 2] and output cropping [1 1]</a:t>
                      </a:r>
                    </a:p>
                  </a:txBody>
                  <a:tcPr/>
                </a:tc>
                <a:extLst>
                  <a:ext uri="{0D108BD9-81ED-4DB2-BD59-A6C34878D82A}">
                    <a16:rowId xmlns:a16="http://schemas.microsoft.com/office/drawing/2014/main" val="1923623687"/>
                  </a:ext>
                </a:extLst>
              </a:tr>
              <a:tr h="307762">
                <a:tc>
                  <a:txBody>
                    <a:bodyPr/>
                    <a:lstStyle/>
                    <a:p>
                      <a:r>
                        <a:rPr lang="en-US"/>
                        <a:t>11</a:t>
                      </a:r>
                    </a:p>
                  </a:txBody>
                  <a:tcPr/>
                </a:tc>
                <a:tc>
                  <a:txBody>
                    <a:bodyPr/>
                    <a:lstStyle/>
                    <a:p>
                      <a:r>
                        <a:rPr lang="en-US" err="1"/>
                        <a:t>ReLU</a:t>
                      </a:r>
                      <a:endParaRPr lang="en-US"/>
                    </a:p>
                  </a:txBody>
                  <a:tcPr/>
                </a:tc>
                <a:tc>
                  <a:txBody>
                    <a:bodyPr/>
                    <a:lstStyle/>
                    <a:p>
                      <a:r>
                        <a:rPr lang="en-US"/>
                        <a:t>Rectified Linear Unit</a:t>
                      </a:r>
                    </a:p>
                  </a:txBody>
                  <a:tcPr/>
                </a:tc>
                <a:extLst>
                  <a:ext uri="{0D108BD9-81ED-4DB2-BD59-A6C34878D82A}">
                    <a16:rowId xmlns:a16="http://schemas.microsoft.com/office/drawing/2014/main" val="447606064"/>
                  </a:ext>
                </a:extLst>
              </a:tr>
              <a:tr h="307762">
                <a:tc>
                  <a:txBody>
                    <a:bodyPr/>
                    <a:lstStyle/>
                    <a:p>
                      <a:r>
                        <a:rPr lang="en-US"/>
                        <a:t>12</a:t>
                      </a:r>
                    </a:p>
                  </a:txBody>
                  <a:tcPr/>
                </a:tc>
                <a:tc>
                  <a:txBody>
                    <a:bodyPr/>
                    <a:lstStyle/>
                    <a:p>
                      <a:r>
                        <a:rPr lang="en-US"/>
                        <a:t>Convolution</a:t>
                      </a:r>
                    </a:p>
                  </a:txBody>
                  <a:tcPr/>
                </a:tc>
                <a:tc>
                  <a:txBody>
                    <a:bodyPr/>
                    <a:lstStyle/>
                    <a:p>
                      <a:r>
                        <a:rPr lang="en-US"/>
                        <a:t>2 (1 x 1 x 224) convolutions with stride [1 1] and padding [0 0 0 0]</a:t>
                      </a:r>
                    </a:p>
                  </a:txBody>
                  <a:tcPr/>
                </a:tc>
                <a:extLst>
                  <a:ext uri="{0D108BD9-81ED-4DB2-BD59-A6C34878D82A}">
                    <a16:rowId xmlns:a16="http://schemas.microsoft.com/office/drawing/2014/main" val="2625279708"/>
                  </a:ext>
                </a:extLst>
              </a:tr>
              <a:tr h="307762">
                <a:tc>
                  <a:txBody>
                    <a:bodyPr/>
                    <a:lstStyle/>
                    <a:p>
                      <a:r>
                        <a:rPr lang="en-US"/>
                        <a:t>13</a:t>
                      </a:r>
                    </a:p>
                  </a:txBody>
                  <a:tcPr/>
                </a:tc>
                <a:tc>
                  <a:txBody>
                    <a:bodyPr/>
                    <a:lstStyle/>
                    <a:p>
                      <a:r>
                        <a:rPr lang="en-US" err="1"/>
                        <a:t>Softmax</a:t>
                      </a:r>
                      <a:endParaRPr lang="en-US"/>
                    </a:p>
                  </a:txBody>
                  <a:tcPr/>
                </a:tc>
                <a:tc>
                  <a:txBody>
                    <a:bodyPr/>
                    <a:lstStyle/>
                    <a:p>
                      <a:r>
                        <a:rPr lang="en-US" err="1"/>
                        <a:t>Softmax</a:t>
                      </a:r>
                      <a:r>
                        <a:rPr lang="en-US"/>
                        <a:t> Activation</a:t>
                      </a:r>
                    </a:p>
                  </a:txBody>
                  <a:tcPr/>
                </a:tc>
                <a:extLst>
                  <a:ext uri="{0D108BD9-81ED-4DB2-BD59-A6C34878D82A}">
                    <a16:rowId xmlns:a16="http://schemas.microsoft.com/office/drawing/2014/main" val="2915614766"/>
                  </a:ext>
                </a:extLst>
              </a:tr>
              <a:tr h="307762">
                <a:tc>
                  <a:txBody>
                    <a:bodyPr/>
                    <a:lstStyle/>
                    <a:p>
                      <a:r>
                        <a:rPr lang="en-US"/>
                        <a:t>14</a:t>
                      </a:r>
                    </a:p>
                  </a:txBody>
                  <a:tcPr/>
                </a:tc>
                <a:tc>
                  <a:txBody>
                    <a:bodyPr/>
                    <a:lstStyle/>
                    <a:p>
                      <a:r>
                        <a:rPr lang="en-US"/>
                        <a:t>Pixel Classification</a:t>
                      </a:r>
                    </a:p>
                  </a:txBody>
                  <a:tcPr/>
                </a:tc>
                <a:tc>
                  <a:txBody>
                    <a:bodyPr/>
                    <a:lstStyle/>
                    <a:p>
                      <a:r>
                        <a:rPr lang="en-US"/>
                        <a:t>Cross-entropy loss with two classes: “sky”, “cloud”</a:t>
                      </a:r>
                    </a:p>
                  </a:txBody>
                  <a:tcPr/>
                </a:tc>
                <a:extLst>
                  <a:ext uri="{0D108BD9-81ED-4DB2-BD59-A6C34878D82A}">
                    <a16:rowId xmlns:a16="http://schemas.microsoft.com/office/drawing/2014/main" val="1351002879"/>
                  </a:ext>
                </a:extLst>
              </a:tr>
            </a:tbl>
          </a:graphicData>
        </a:graphic>
      </p:graphicFrame>
      <p:sp>
        <p:nvSpPr>
          <p:cNvPr id="9" name="Footer Placeholder 1">
            <a:extLst>
              <a:ext uri="{FF2B5EF4-FFF2-40B4-BE49-F238E27FC236}">
                <a16:creationId xmlns:a16="http://schemas.microsoft.com/office/drawing/2014/main" id="{426B9EEA-2D2E-49D7-A980-3A577B717CAF}"/>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11" name="TextBox 10">
            <a:extLst>
              <a:ext uri="{FF2B5EF4-FFF2-40B4-BE49-F238E27FC236}">
                <a16:creationId xmlns:a16="http://schemas.microsoft.com/office/drawing/2014/main" id="{6F67D866-DC12-4C60-A412-32EA2931CB3F}"/>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spTree>
    <p:extLst>
      <p:ext uri="{BB962C8B-B14F-4D97-AF65-F5344CB8AC3E}">
        <p14:creationId xmlns:p14="http://schemas.microsoft.com/office/powerpoint/2010/main" val="245051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11</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0465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endParaRPr lang="en-US">
              <a:solidFill>
                <a:schemeClr val="tx1"/>
              </a:solidFill>
            </a:endParaRPr>
          </a:p>
        </p:txBody>
      </p:sp>
      <p:sp>
        <p:nvSpPr>
          <p:cNvPr id="6" name="Title 1">
            <a:extLst>
              <a:ext uri="{FF2B5EF4-FFF2-40B4-BE49-F238E27FC236}">
                <a16:creationId xmlns:a16="http://schemas.microsoft.com/office/drawing/2014/main" id="{67BCD928-F9D1-804E-8C91-FD00CAFAEDDE}"/>
              </a:ext>
            </a:extLst>
          </p:cNvPr>
          <p:cNvSpPr txBox="1">
            <a:spLocks/>
          </p:cNvSpPr>
          <p:nvPr/>
        </p:nvSpPr>
        <p:spPr>
          <a:xfrm>
            <a:off x="827314" y="786778"/>
            <a:ext cx="10615749" cy="617876"/>
          </a:xfrm>
          <a:prstGeom prst="rect">
            <a:avLst/>
          </a:prstGeom>
        </p:spPr>
        <p:txBody>
          <a:bodyP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800">
                <a:solidFill>
                  <a:schemeClr val="tx1"/>
                </a:solidFill>
              </a:rPr>
              <a:t>Pixel-Wise Classifier for Semantic Segmentation of SWIMSEG Images</a:t>
            </a: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15" name="Content Placeholder 2">
            <a:extLst>
              <a:ext uri="{FF2B5EF4-FFF2-40B4-BE49-F238E27FC236}">
                <a16:creationId xmlns:a16="http://schemas.microsoft.com/office/drawing/2014/main" id="{F532D927-803E-4572-9CD6-B8F13EA688C1}"/>
              </a:ext>
            </a:extLst>
          </p:cNvPr>
          <p:cNvSpPr txBox="1">
            <a:spLocks/>
          </p:cNvSpPr>
          <p:nvPr/>
        </p:nvSpPr>
        <p:spPr>
          <a:xfrm>
            <a:off x="827314" y="141514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r>
              <a:rPr lang="en-US" b="1">
                <a:solidFill>
                  <a:schemeClr val="tx1"/>
                </a:solidFill>
              </a:rPr>
              <a:t>Hyperparameters</a:t>
            </a:r>
          </a:p>
          <a:p>
            <a:pPr marL="0" indent="0">
              <a:spcBef>
                <a:spcPts val="600"/>
              </a:spcBef>
              <a:buFont typeface="Wingdings 2" pitchFamily="18" charset="2"/>
              <a:buNone/>
            </a:pPr>
            <a:r>
              <a:rPr lang="en-US">
                <a:solidFill>
                  <a:schemeClr val="tx1"/>
                </a:solidFill>
              </a:rPr>
              <a:t>Adam Optimizer</a:t>
            </a:r>
          </a:p>
          <a:p>
            <a:pPr marL="0" indent="0">
              <a:spcBef>
                <a:spcPts val="600"/>
              </a:spcBef>
              <a:buFont typeface="Wingdings 2" pitchFamily="18" charset="2"/>
              <a:buNone/>
            </a:pPr>
            <a:r>
              <a:rPr lang="en-US">
                <a:solidFill>
                  <a:schemeClr val="tx1"/>
                </a:solidFill>
              </a:rPr>
              <a:t>Initial Learning Rate = 1x 10 e-4</a:t>
            </a:r>
          </a:p>
          <a:p>
            <a:pPr marL="0" indent="0">
              <a:spcBef>
                <a:spcPts val="600"/>
              </a:spcBef>
              <a:buFont typeface="Wingdings 2" pitchFamily="18" charset="2"/>
              <a:buNone/>
            </a:pPr>
            <a:r>
              <a:rPr lang="en-US">
                <a:solidFill>
                  <a:schemeClr val="tx1"/>
                </a:solidFill>
              </a:rPr>
              <a:t>Maximum Epochs = 150</a:t>
            </a:r>
          </a:p>
          <a:p>
            <a:pPr marL="0" indent="0">
              <a:spcBef>
                <a:spcPts val="600"/>
              </a:spcBef>
              <a:buFont typeface="Wingdings 2" pitchFamily="18" charset="2"/>
              <a:buNone/>
            </a:pPr>
            <a:r>
              <a:rPr lang="en-US">
                <a:solidFill>
                  <a:schemeClr val="tx1"/>
                </a:solidFill>
              </a:rPr>
              <a:t>Mini Batch Size = 4</a:t>
            </a:r>
          </a:p>
          <a:p>
            <a:pPr marL="0" indent="0">
              <a:spcBef>
                <a:spcPts val="600"/>
              </a:spcBef>
              <a:buFont typeface="Wingdings 2" pitchFamily="18" charset="2"/>
              <a:buNone/>
            </a:pPr>
            <a:endParaRPr lang="en-US">
              <a:solidFill>
                <a:schemeClr val="tx1"/>
              </a:solidFill>
            </a:endParaRPr>
          </a:p>
          <a:p>
            <a:pPr marL="0" indent="0">
              <a:spcBef>
                <a:spcPts val="600"/>
              </a:spcBef>
              <a:buFont typeface="Wingdings 2" pitchFamily="18" charset="2"/>
              <a:buNone/>
            </a:pPr>
            <a:r>
              <a:rPr lang="en-US" b="1">
                <a:solidFill>
                  <a:schemeClr val="tx1"/>
                </a:solidFill>
              </a:rPr>
              <a:t>Training Specifications</a:t>
            </a:r>
          </a:p>
          <a:p>
            <a:pPr marL="0" indent="0">
              <a:spcBef>
                <a:spcPts val="600"/>
              </a:spcBef>
              <a:buNone/>
            </a:pPr>
            <a:r>
              <a:rPr lang="en-US">
                <a:solidFill>
                  <a:schemeClr val="tx1"/>
                </a:solidFill>
              </a:rPr>
              <a:t>Trained on 'GeForce GTX 760’ GPU Device</a:t>
            </a:r>
          </a:p>
          <a:p>
            <a:pPr marL="0" indent="0">
              <a:spcBef>
                <a:spcPts val="600"/>
              </a:spcBef>
              <a:buNone/>
            </a:pPr>
            <a:r>
              <a:rPr lang="en-US">
                <a:solidFill>
                  <a:schemeClr val="tx1"/>
                </a:solidFill>
              </a:rPr>
              <a:t>MATLAB v. R2018a</a:t>
            </a:r>
          </a:p>
          <a:p>
            <a:pPr marL="0" indent="0">
              <a:spcBef>
                <a:spcPts val="600"/>
              </a:spcBef>
              <a:buNone/>
            </a:pPr>
            <a:r>
              <a:rPr lang="en-US">
                <a:solidFill>
                  <a:schemeClr val="tx1"/>
                </a:solidFill>
              </a:rPr>
              <a:t>OS: Windows 10, 64-bit</a:t>
            </a:r>
          </a:p>
          <a:p>
            <a:pPr marL="0" indent="0">
              <a:spcBef>
                <a:spcPts val="600"/>
              </a:spcBef>
              <a:buNone/>
            </a:pPr>
            <a:endParaRPr lang="en-US">
              <a:solidFill>
                <a:schemeClr val="tx1"/>
              </a:solidFill>
            </a:endParaRPr>
          </a:p>
          <a:p>
            <a:pPr marL="0" indent="0">
              <a:spcBef>
                <a:spcPts val="600"/>
              </a:spcBef>
              <a:buNone/>
            </a:pPr>
            <a:r>
              <a:rPr lang="en-US">
                <a:solidFill>
                  <a:schemeClr val="tx1"/>
                </a:solidFill>
              </a:rPr>
              <a:t>Training time for the pixel-wise classifier took approximately 8 hours on the GPU device listed above.</a:t>
            </a:r>
          </a:p>
          <a:p>
            <a:pPr marL="0" indent="0">
              <a:spcBef>
                <a:spcPts val="600"/>
              </a:spcBef>
              <a:buNone/>
            </a:pPr>
            <a:endParaRPr lang="en-US">
              <a:solidFill>
                <a:schemeClr val="tx1"/>
              </a:solidFill>
            </a:endParaRPr>
          </a:p>
        </p:txBody>
      </p:sp>
      <p:sp>
        <p:nvSpPr>
          <p:cNvPr id="16" name="Footer Placeholder 1">
            <a:extLst>
              <a:ext uri="{FF2B5EF4-FFF2-40B4-BE49-F238E27FC236}">
                <a16:creationId xmlns:a16="http://schemas.microsoft.com/office/drawing/2014/main" id="{D6EC5D67-E97C-4880-A96C-6E1C4A721CA0}"/>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18" name="TextBox 17">
            <a:extLst>
              <a:ext uri="{FF2B5EF4-FFF2-40B4-BE49-F238E27FC236}">
                <a16:creationId xmlns:a16="http://schemas.microsoft.com/office/drawing/2014/main" id="{AF42C51A-442A-47FC-8B11-21CC0BCE444D}"/>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spTree>
    <p:extLst>
      <p:ext uri="{BB962C8B-B14F-4D97-AF65-F5344CB8AC3E}">
        <p14:creationId xmlns:p14="http://schemas.microsoft.com/office/powerpoint/2010/main" val="3916189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12</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0465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endParaRPr lang="en-US">
              <a:solidFill>
                <a:schemeClr val="tx1"/>
              </a:solidFill>
            </a:endParaRPr>
          </a:p>
        </p:txBody>
      </p:sp>
      <p:sp>
        <p:nvSpPr>
          <p:cNvPr id="6" name="Title 1">
            <a:extLst>
              <a:ext uri="{FF2B5EF4-FFF2-40B4-BE49-F238E27FC236}">
                <a16:creationId xmlns:a16="http://schemas.microsoft.com/office/drawing/2014/main" id="{67BCD928-F9D1-804E-8C91-FD00CAFAEDDE}"/>
              </a:ext>
            </a:extLst>
          </p:cNvPr>
          <p:cNvSpPr txBox="1">
            <a:spLocks/>
          </p:cNvSpPr>
          <p:nvPr/>
        </p:nvSpPr>
        <p:spPr>
          <a:xfrm>
            <a:off x="827314" y="786778"/>
            <a:ext cx="10615749" cy="617876"/>
          </a:xfrm>
          <a:prstGeom prst="rect">
            <a:avLst/>
          </a:prstGeom>
        </p:spPr>
        <p:txBody>
          <a:bodyP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600">
                <a:solidFill>
                  <a:schemeClr val="tx1"/>
                </a:solidFill>
              </a:rPr>
              <a:t>Pixel-Wise Classifier for Semantic Segmentation of NASA GLOBE Clouds Images</a:t>
            </a: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15" name="Content Placeholder 2">
            <a:extLst>
              <a:ext uri="{FF2B5EF4-FFF2-40B4-BE49-F238E27FC236}">
                <a16:creationId xmlns:a16="http://schemas.microsoft.com/office/drawing/2014/main" id="{F532D927-803E-4572-9CD6-B8F13EA688C1}"/>
              </a:ext>
            </a:extLst>
          </p:cNvPr>
          <p:cNvSpPr txBox="1">
            <a:spLocks/>
          </p:cNvSpPr>
          <p:nvPr/>
        </p:nvSpPr>
        <p:spPr>
          <a:xfrm>
            <a:off x="827314" y="141514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r>
              <a:rPr lang="en-US" b="1">
                <a:solidFill>
                  <a:schemeClr val="accent1">
                    <a:lumMod val="50000"/>
                  </a:schemeClr>
                </a:solidFill>
              </a:rPr>
              <a:t>Q:</a:t>
            </a:r>
            <a:r>
              <a:rPr lang="en-US">
                <a:solidFill>
                  <a:schemeClr val="accent1">
                    <a:lumMod val="50000"/>
                  </a:schemeClr>
                </a:solidFill>
              </a:rPr>
              <a:t> How can we use this semantic segmentation network to estimate sky-cloud cover on other images, particularly those used in current professional role?</a:t>
            </a:r>
            <a:endParaRPr lang="en-US" b="1">
              <a:solidFill>
                <a:schemeClr val="accent1">
                  <a:lumMod val="50000"/>
                </a:schemeClr>
              </a:solidFill>
            </a:endParaRPr>
          </a:p>
          <a:p>
            <a:pPr marL="0" indent="0">
              <a:spcBef>
                <a:spcPts val="600"/>
              </a:spcBef>
              <a:buFont typeface="Wingdings 2" pitchFamily="18" charset="2"/>
              <a:buNone/>
            </a:pPr>
            <a:r>
              <a:rPr lang="en-US" b="1">
                <a:solidFill>
                  <a:schemeClr val="tx1"/>
                </a:solidFill>
              </a:rPr>
              <a:t>A:</a:t>
            </a:r>
            <a:r>
              <a:rPr lang="en-US">
                <a:solidFill>
                  <a:schemeClr val="tx1"/>
                </a:solidFill>
              </a:rPr>
              <a:t> In order to perform semantic segmentation of sky-cloud regions on NASA GLOBE Clouds Program citizen science Arctic research images, we must perform background subtraction to mask objects in foreground in images, pictured below.</a:t>
            </a:r>
          </a:p>
          <a:p>
            <a:pPr marL="0" indent="0">
              <a:spcBef>
                <a:spcPts val="0"/>
              </a:spcBef>
              <a:buFont typeface="Wingdings 2" pitchFamily="18" charset="2"/>
              <a:buNone/>
            </a:pPr>
            <a:endParaRPr lang="en-US" b="1">
              <a:solidFill>
                <a:schemeClr val="tx1"/>
              </a:solidFill>
            </a:endParaRPr>
          </a:p>
          <a:p>
            <a:pPr marL="0" indent="0">
              <a:spcBef>
                <a:spcPts val="0"/>
              </a:spcBef>
              <a:buFont typeface="Wingdings 2" pitchFamily="18" charset="2"/>
              <a:buNone/>
            </a:pPr>
            <a:r>
              <a:rPr lang="en-US" b="1">
                <a:solidFill>
                  <a:schemeClr val="tx1"/>
                </a:solidFill>
              </a:rPr>
              <a:t>Figure 5: </a:t>
            </a:r>
            <a:r>
              <a:rPr lang="en-US">
                <a:solidFill>
                  <a:schemeClr val="tx1"/>
                </a:solidFill>
              </a:rPr>
              <a:t>Sample Images, NASA GLOBE Clouds Program Citizen Science Arctic Research</a:t>
            </a:r>
          </a:p>
        </p:txBody>
      </p:sp>
      <p:sp>
        <p:nvSpPr>
          <p:cNvPr id="16" name="Footer Placeholder 1">
            <a:extLst>
              <a:ext uri="{FF2B5EF4-FFF2-40B4-BE49-F238E27FC236}">
                <a16:creationId xmlns:a16="http://schemas.microsoft.com/office/drawing/2014/main" id="{D6EC5D67-E97C-4880-A96C-6E1C4A721CA0}"/>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9" name="TextBox 8">
            <a:extLst>
              <a:ext uri="{FF2B5EF4-FFF2-40B4-BE49-F238E27FC236}">
                <a16:creationId xmlns:a16="http://schemas.microsoft.com/office/drawing/2014/main" id="{6E2A1016-950F-4582-B9FB-5EDB3AC7D107}"/>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pic>
        <p:nvPicPr>
          <p:cNvPr id="11" name="Picture 10">
            <a:extLst>
              <a:ext uri="{FF2B5EF4-FFF2-40B4-BE49-F238E27FC236}">
                <a16:creationId xmlns:a16="http://schemas.microsoft.com/office/drawing/2014/main" id="{13EE9F93-D711-4F0B-BCEB-03A50B952A1E}"/>
              </a:ext>
            </a:extLst>
          </p:cNvPr>
          <p:cNvPicPr>
            <a:picLocks noChangeAspect="1"/>
          </p:cNvPicPr>
          <p:nvPr/>
        </p:nvPicPr>
        <p:blipFill rotWithShape="1">
          <a:blip r:embed="rId2"/>
          <a:srcRect l="9063" r="4012"/>
          <a:stretch/>
        </p:blipFill>
        <p:spPr>
          <a:xfrm>
            <a:off x="923659" y="3640706"/>
            <a:ext cx="3315855" cy="2154959"/>
          </a:xfrm>
          <a:prstGeom prst="rect">
            <a:avLst/>
          </a:prstGeom>
        </p:spPr>
      </p:pic>
      <p:pic>
        <p:nvPicPr>
          <p:cNvPr id="5" name="Picture 4">
            <a:extLst>
              <a:ext uri="{FF2B5EF4-FFF2-40B4-BE49-F238E27FC236}">
                <a16:creationId xmlns:a16="http://schemas.microsoft.com/office/drawing/2014/main" id="{AC6B207B-C72D-462D-B84D-671E58CC9443}"/>
              </a:ext>
            </a:extLst>
          </p:cNvPr>
          <p:cNvPicPr>
            <a:picLocks noChangeAspect="1"/>
          </p:cNvPicPr>
          <p:nvPr/>
        </p:nvPicPr>
        <p:blipFill rotWithShape="1">
          <a:blip r:embed="rId3"/>
          <a:srcRect b="13381"/>
          <a:stretch/>
        </p:blipFill>
        <p:spPr>
          <a:xfrm>
            <a:off x="4239514" y="3641544"/>
            <a:ext cx="3315855" cy="2154121"/>
          </a:xfrm>
          <a:prstGeom prst="rect">
            <a:avLst/>
          </a:prstGeom>
        </p:spPr>
      </p:pic>
      <p:pic>
        <p:nvPicPr>
          <p:cNvPr id="13" name="Picture 12">
            <a:extLst>
              <a:ext uri="{FF2B5EF4-FFF2-40B4-BE49-F238E27FC236}">
                <a16:creationId xmlns:a16="http://schemas.microsoft.com/office/drawing/2014/main" id="{17144D1A-74C4-466E-9B84-12CF6B164195}"/>
              </a:ext>
            </a:extLst>
          </p:cNvPr>
          <p:cNvPicPr>
            <a:picLocks noChangeAspect="1"/>
          </p:cNvPicPr>
          <p:nvPr/>
        </p:nvPicPr>
        <p:blipFill rotWithShape="1">
          <a:blip r:embed="rId4"/>
          <a:srcRect t="5657" b="7481"/>
          <a:stretch/>
        </p:blipFill>
        <p:spPr>
          <a:xfrm>
            <a:off x="7555369" y="3634372"/>
            <a:ext cx="3317614" cy="2161293"/>
          </a:xfrm>
          <a:prstGeom prst="rect">
            <a:avLst/>
          </a:prstGeom>
        </p:spPr>
      </p:pic>
      <p:sp>
        <p:nvSpPr>
          <p:cNvPr id="18" name="TextBox 17">
            <a:extLst>
              <a:ext uri="{FF2B5EF4-FFF2-40B4-BE49-F238E27FC236}">
                <a16:creationId xmlns:a16="http://schemas.microsoft.com/office/drawing/2014/main" id="{C75E8125-0492-405F-B44C-C599E79BF0E2}"/>
              </a:ext>
            </a:extLst>
          </p:cNvPr>
          <p:cNvSpPr txBox="1"/>
          <p:nvPr/>
        </p:nvSpPr>
        <p:spPr>
          <a:xfrm>
            <a:off x="827314" y="5920898"/>
            <a:ext cx="9296400" cy="307777"/>
          </a:xfrm>
          <a:prstGeom prst="rect">
            <a:avLst/>
          </a:prstGeom>
          <a:noFill/>
        </p:spPr>
        <p:txBody>
          <a:bodyPr wrap="square" rtlCol="0">
            <a:spAutoFit/>
          </a:bodyPr>
          <a:lstStyle/>
          <a:p>
            <a:r>
              <a:rPr lang="en-US" sz="1400" b="1">
                <a:solidFill>
                  <a:schemeClr val="bg2">
                    <a:lumMod val="50000"/>
                  </a:schemeClr>
                </a:solidFill>
              </a:rPr>
              <a:t>Source</a:t>
            </a:r>
            <a:r>
              <a:rPr lang="en-US" sz="1400">
                <a:solidFill>
                  <a:schemeClr val="bg2">
                    <a:lumMod val="50000"/>
                  </a:schemeClr>
                </a:solidFill>
              </a:rPr>
              <a:t>: NASA GLOBE Clouds Visualization System, 2018.</a:t>
            </a:r>
          </a:p>
        </p:txBody>
      </p:sp>
    </p:spTree>
    <p:extLst>
      <p:ext uri="{BB962C8B-B14F-4D97-AF65-F5344CB8AC3E}">
        <p14:creationId xmlns:p14="http://schemas.microsoft.com/office/powerpoint/2010/main" val="196152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13</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0465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endParaRPr lang="en-US">
              <a:solidFill>
                <a:schemeClr val="tx1"/>
              </a:solidFill>
            </a:endParaRP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15" name="Content Placeholder 2">
            <a:extLst>
              <a:ext uri="{FF2B5EF4-FFF2-40B4-BE49-F238E27FC236}">
                <a16:creationId xmlns:a16="http://schemas.microsoft.com/office/drawing/2014/main" id="{F532D927-803E-4572-9CD6-B8F13EA688C1}"/>
              </a:ext>
            </a:extLst>
          </p:cNvPr>
          <p:cNvSpPr txBox="1">
            <a:spLocks/>
          </p:cNvSpPr>
          <p:nvPr/>
        </p:nvSpPr>
        <p:spPr>
          <a:xfrm>
            <a:off x="827315" y="1415144"/>
            <a:ext cx="5150668"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None/>
            </a:pPr>
            <a:r>
              <a:rPr lang="en-US" b="1">
                <a:solidFill>
                  <a:schemeClr val="tx1"/>
                </a:solidFill>
              </a:rPr>
              <a:t>Graph Cuts </a:t>
            </a:r>
            <a:r>
              <a:rPr lang="en-US">
                <a:solidFill>
                  <a:schemeClr val="tx1"/>
                </a:solidFill>
              </a:rPr>
              <a:t>is a method of interactive binary partitioning of the image space given some user ‘seed’ of preliminary information. By representing the image as a random field, the Graph Cut algorithm encodes user input ‘scribbles’ to learn parameters for optimal partitioning of the image space. The optimal partition can be computed my minimizing the energy associated with performing a series of ‘cuts’. </a:t>
            </a:r>
          </a:p>
          <a:p>
            <a:pPr marL="0" indent="0">
              <a:spcBef>
                <a:spcPts val="600"/>
              </a:spcBef>
              <a:buNone/>
            </a:pPr>
            <a:r>
              <a:rPr lang="en-US">
                <a:solidFill>
                  <a:schemeClr val="tx1"/>
                </a:solidFill>
              </a:rPr>
              <a:t>We wish to construct an optimal partition such that nodes are partitioned into disjoint subsets (foreground, background) in a way that maximizing the measure of similarity within in-group nodes and maximizes the measure of dissimilarity between disjoint groups.</a:t>
            </a:r>
          </a:p>
          <a:p>
            <a:pPr marL="0" indent="0">
              <a:spcBef>
                <a:spcPts val="600"/>
              </a:spcBef>
              <a:buFont typeface="Wingdings 2" pitchFamily="18" charset="2"/>
              <a:buNone/>
            </a:pPr>
            <a:endParaRPr lang="en-US">
              <a:solidFill>
                <a:schemeClr val="tx1"/>
              </a:solidFill>
            </a:endParaRPr>
          </a:p>
          <a:p>
            <a:pPr marL="0" indent="0">
              <a:spcBef>
                <a:spcPts val="600"/>
              </a:spcBef>
              <a:buFont typeface="Wingdings 2" pitchFamily="18" charset="2"/>
              <a:buNone/>
            </a:pPr>
            <a:endParaRPr lang="en-US" b="1">
              <a:solidFill>
                <a:schemeClr val="tx1"/>
              </a:solidFill>
            </a:endParaRPr>
          </a:p>
        </p:txBody>
      </p:sp>
      <p:sp>
        <p:nvSpPr>
          <p:cNvPr id="16" name="Footer Placeholder 1">
            <a:extLst>
              <a:ext uri="{FF2B5EF4-FFF2-40B4-BE49-F238E27FC236}">
                <a16:creationId xmlns:a16="http://schemas.microsoft.com/office/drawing/2014/main" id="{D6EC5D67-E97C-4880-A96C-6E1C4A721CA0}"/>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9" name="TextBox 8">
            <a:extLst>
              <a:ext uri="{FF2B5EF4-FFF2-40B4-BE49-F238E27FC236}">
                <a16:creationId xmlns:a16="http://schemas.microsoft.com/office/drawing/2014/main" id="{6E2A1016-950F-4582-B9FB-5EDB3AC7D107}"/>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graphicFrame>
        <p:nvGraphicFramePr>
          <p:cNvPr id="11" name="Table 10">
            <a:extLst>
              <a:ext uri="{FF2B5EF4-FFF2-40B4-BE49-F238E27FC236}">
                <a16:creationId xmlns:a16="http://schemas.microsoft.com/office/drawing/2014/main" id="{164F7179-4011-BE4F-BFDD-B2BA8C9A1063}"/>
              </a:ext>
            </a:extLst>
          </p:cNvPr>
          <p:cNvGraphicFramePr>
            <a:graphicFrameLocks noGrp="1"/>
          </p:cNvGraphicFramePr>
          <p:nvPr>
            <p:extLst>
              <p:ext uri="{D42A27DB-BD31-4B8C-83A1-F6EECF244321}">
                <p14:modId xmlns:p14="http://schemas.microsoft.com/office/powerpoint/2010/main" val="3374733959"/>
              </p:ext>
            </p:extLst>
          </p:nvPr>
        </p:nvGraphicFramePr>
        <p:xfrm>
          <a:off x="6270556" y="3168005"/>
          <a:ext cx="2321824" cy="2073740"/>
        </p:xfrm>
        <a:graphic>
          <a:graphicData uri="http://schemas.openxmlformats.org/drawingml/2006/table">
            <a:tbl>
              <a:tblPr firstRow="1" bandRow="1">
                <a:tableStyleId>{2D5ABB26-0587-4C30-8999-92F81FD0307C}</a:tableStyleId>
              </a:tblPr>
              <a:tblGrid>
                <a:gridCol w="580456">
                  <a:extLst>
                    <a:ext uri="{9D8B030D-6E8A-4147-A177-3AD203B41FA5}">
                      <a16:colId xmlns:a16="http://schemas.microsoft.com/office/drawing/2014/main" val="3805947912"/>
                    </a:ext>
                  </a:extLst>
                </a:gridCol>
                <a:gridCol w="580456">
                  <a:extLst>
                    <a:ext uri="{9D8B030D-6E8A-4147-A177-3AD203B41FA5}">
                      <a16:colId xmlns:a16="http://schemas.microsoft.com/office/drawing/2014/main" val="4284081181"/>
                    </a:ext>
                  </a:extLst>
                </a:gridCol>
                <a:gridCol w="580456">
                  <a:extLst>
                    <a:ext uri="{9D8B030D-6E8A-4147-A177-3AD203B41FA5}">
                      <a16:colId xmlns:a16="http://schemas.microsoft.com/office/drawing/2014/main" val="2552479789"/>
                    </a:ext>
                  </a:extLst>
                </a:gridCol>
                <a:gridCol w="580456">
                  <a:extLst>
                    <a:ext uri="{9D8B030D-6E8A-4147-A177-3AD203B41FA5}">
                      <a16:colId xmlns:a16="http://schemas.microsoft.com/office/drawing/2014/main" val="2145772957"/>
                    </a:ext>
                  </a:extLst>
                </a:gridCol>
              </a:tblGrid>
              <a:tr h="518435">
                <a:tc>
                  <a:txBody>
                    <a:bodyPr/>
                    <a:lstStyle/>
                    <a:p>
                      <a:endParaRPr lang="en-US">
                        <a:solidFill>
                          <a:schemeClr val="accent3">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solidFill>
                          <a:schemeClr val="accent3">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1219949210"/>
                  </a:ext>
                </a:extLst>
              </a:tr>
              <a:tr h="51843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336216928"/>
                  </a:ext>
                </a:extLst>
              </a:tr>
              <a:tr h="51843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548820359"/>
                  </a:ext>
                </a:extLst>
              </a:tr>
              <a:tr h="51843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767016179"/>
                  </a:ext>
                </a:extLst>
              </a:tr>
            </a:tbl>
          </a:graphicData>
        </a:graphic>
      </p:graphicFrame>
      <p:pic>
        <p:nvPicPr>
          <p:cNvPr id="14" name="Picture 13">
            <a:extLst>
              <a:ext uri="{FF2B5EF4-FFF2-40B4-BE49-F238E27FC236}">
                <a16:creationId xmlns:a16="http://schemas.microsoft.com/office/drawing/2014/main" id="{E0BE882D-9AE3-384A-9DE9-36E495F8A0B4}"/>
              </a:ext>
            </a:extLst>
          </p:cNvPr>
          <p:cNvPicPr>
            <a:picLocks noChangeAspect="1"/>
          </p:cNvPicPr>
          <p:nvPr/>
        </p:nvPicPr>
        <p:blipFill>
          <a:blip r:embed="rId2"/>
          <a:stretch>
            <a:fillRect/>
          </a:stretch>
        </p:blipFill>
        <p:spPr>
          <a:xfrm>
            <a:off x="8887993" y="3025360"/>
            <a:ext cx="2744233" cy="2405381"/>
          </a:xfrm>
          <a:prstGeom prst="rect">
            <a:avLst/>
          </a:prstGeom>
        </p:spPr>
      </p:pic>
      <p:sp>
        <p:nvSpPr>
          <p:cNvPr id="13" name="Freeform 12">
            <a:extLst>
              <a:ext uri="{FF2B5EF4-FFF2-40B4-BE49-F238E27FC236}">
                <a16:creationId xmlns:a16="http://schemas.microsoft.com/office/drawing/2014/main" id="{F1043FC7-F57F-CE44-96CB-9F2823CB9339}"/>
              </a:ext>
            </a:extLst>
          </p:cNvPr>
          <p:cNvSpPr/>
          <p:nvPr/>
        </p:nvSpPr>
        <p:spPr>
          <a:xfrm>
            <a:off x="9703655" y="2986947"/>
            <a:ext cx="1773387" cy="2276212"/>
          </a:xfrm>
          <a:custGeom>
            <a:avLst/>
            <a:gdLst>
              <a:gd name="connsiteX0" fmla="*/ 2422133 w 2621331"/>
              <a:gd name="connsiteY0" fmla="*/ 184404 h 3214627"/>
              <a:gd name="connsiteX1" fmla="*/ 984398 w 2621331"/>
              <a:gd name="connsiteY1" fmla="*/ 172902 h 3214627"/>
              <a:gd name="connsiteX2" fmla="*/ 857877 w 2621331"/>
              <a:gd name="connsiteY2" fmla="*/ 1570381 h 3214627"/>
              <a:gd name="connsiteX3" fmla="*/ 116005 w 2621331"/>
              <a:gd name="connsiteY3" fmla="*/ 1581883 h 3214627"/>
              <a:gd name="connsiteX4" fmla="*/ 81499 w 2621331"/>
              <a:gd name="connsiteY4" fmla="*/ 3134638 h 3214627"/>
              <a:gd name="connsiteX5" fmla="*/ 892382 w 2621331"/>
              <a:gd name="connsiteY5" fmla="*/ 2910351 h 3214627"/>
              <a:gd name="connsiteX6" fmla="*/ 886631 w 2621331"/>
              <a:gd name="connsiteY6" fmla="*/ 2214487 h 3214627"/>
              <a:gd name="connsiteX7" fmla="*/ 1686013 w 2621331"/>
              <a:gd name="connsiteY7" fmla="*/ 2450276 h 3214627"/>
              <a:gd name="connsiteX8" fmla="*/ 1749273 w 2621331"/>
              <a:gd name="connsiteY8" fmla="*/ 1599136 h 3214627"/>
              <a:gd name="connsiteX9" fmla="*/ 2537152 w 2621331"/>
              <a:gd name="connsiteY9" fmla="*/ 1645144 h 3214627"/>
              <a:gd name="connsiteX10" fmla="*/ 2422133 w 2621331"/>
              <a:gd name="connsiteY10" fmla="*/ 184404 h 321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21331" h="3214627">
                <a:moveTo>
                  <a:pt x="2422133" y="184404"/>
                </a:moveTo>
                <a:cubicBezTo>
                  <a:pt x="2163341" y="-60970"/>
                  <a:pt x="1245107" y="-58094"/>
                  <a:pt x="984398" y="172902"/>
                </a:cubicBezTo>
                <a:cubicBezTo>
                  <a:pt x="723689" y="403898"/>
                  <a:pt x="1002609" y="1335551"/>
                  <a:pt x="857877" y="1570381"/>
                </a:cubicBezTo>
                <a:cubicBezTo>
                  <a:pt x="713145" y="1805211"/>
                  <a:pt x="245401" y="1321174"/>
                  <a:pt x="116005" y="1581883"/>
                </a:cubicBezTo>
                <a:cubicBezTo>
                  <a:pt x="-13391" y="1842592"/>
                  <a:pt x="-47897" y="2913227"/>
                  <a:pt x="81499" y="3134638"/>
                </a:cubicBezTo>
                <a:cubicBezTo>
                  <a:pt x="210895" y="3356049"/>
                  <a:pt x="758193" y="3063709"/>
                  <a:pt x="892382" y="2910351"/>
                </a:cubicBezTo>
                <a:cubicBezTo>
                  <a:pt x="1026571" y="2756993"/>
                  <a:pt x="754359" y="2291166"/>
                  <a:pt x="886631" y="2214487"/>
                </a:cubicBezTo>
                <a:cubicBezTo>
                  <a:pt x="1018903" y="2137808"/>
                  <a:pt x="1542239" y="2552834"/>
                  <a:pt x="1686013" y="2450276"/>
                </a:cubicBezTo>
                <a:cubicBezTo>
                  <a:pt x="1829787" y="2347718"/>
                  <a:pt x="1607417" y="1733325"/>
                  <a:pt x="1749273" y="1599136"/>
                </a:cubicBezTo>
                <a:cubicBezTo>
                  <a:pt x="1891129" y="1464947"/>
                  <a:pt x="2423092" y="1878057"/>
                  <a:pt x="2537152" y="1645144"/>
                </a:cubicBezTo>
                <a:cubicBezTo>
                  <a:pt x="2651212" y="1412231"/>
                  <a:pt x="2680925" y="429778"/>
                  <a:pt x="2422133" y="184404"/>
                </a:cubicBezTo>
                <a:close/>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FE4228-102A-6741-BC8B-3AF79ABCB4B0}"/>
              </a:ext>
            </a:extLst>
          </p:cNvPr>
          <p:cNvSpPr/>
          <p:nvPr/>
        </p:nvSpPr>
        <p:spPr>
          <a:xfrm>
            <a:off x="6218159" y="2199238"/>
            <a:ext cx="5564175" cy="646331"/>
          </a:xfrm>
          <a:prstGeom prst="rect">
            <a:avLst/>
          </a:prstGeom>
        </p:spPr>
        <p:txBody>
          <a:bodyPr wrap="square">
            <a:spAutoFit/>
          </a:bodyPr>
          <a:lstStyle/>
          <a:p>
            <a:pPr>
              <a:spcBef>
                <a:spcPts val="600"/>
              </a:spcBef>
            </a:pPr>
            <a:r>
              <a:rPr lang="en-US" b="1"/>
              <a:t>Figure 6:</a:t>
            </a:r>
            <a:r>
              <a:rPr lang="en-US"/>
              <a:t> Transformation of Image into Weighted Lattice Structure and Computed Node Partition</a:t>
            </a:r>
          </a:p>
        </p:txBody>
      </p:sp>
      <p:sp>
        <p:nvSpPr>
          <p:cNvPr id="10" name="Right Arrow 9">
            <a:extLst>
              <a:ext uri="{FF2B5EF4-FFF2-40B4-BE49-F238E27FC236}">
                <a16:creationId xmlns:a16="http://schemas.microsoft.com/office/drawing/2014/main" id="{51EC0E54-31D1-2A49-986A-2DBD4716DD25}"/>
              </a:ext>
            </a:extLst>
          </p:cNvPr>
          <p:cNvSpPr/>
          <p:nvPr/>
        </p:nvSpPr>
        <p:spPr>
          <a:xfrm>
            <a:off x="8728836" y="4053074"/>
            <a:ext cx="312234" cy="35683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itle 1">
            <a:extLst>
              <a:ext uri="{FF2B5EF4-FFF2-40B4-BE49-F238E27FC236}">
                <a16:creationId xmlns:a16="http://schemas.microsoft.com/office/drawing/2014/main" id="{C8F6F0D4-9892-6841-9637-6E4B3E65E890}"/>
              </a:ext>
            </a:extLst>
          </p:cNvPr>
          <p:cNvSpPr txBox="1">
            <a:spLocks/>
          </p:cNvSpPr>
          <p:nvPr/>
        </p:nvSpPr>
        <p:spPr>
          <a:xfrm>
            <a:off x="827314" y="655752"/>
            <a:ext cx="8166035" cy="617876"/>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500">
                <a:solidFill>
                  <a:schemeClr val="tx1"/>
                </a:solidFill>
              </a:rPr>
              <a:t>Graph-Cuts for Foreground Segmentation</a:t>
            </a:r>
          </a:p>
        </p:txBody>
      </p:sp>
    </p:spTree>
    <p:extLst>
      <p:ext uri="{BB962C8B-B14F-4D97-AF65-F5344CB8AC3E}">
        <p14:creationId xmlns:p14="http://schemas.microsoft.com/office/powerpoint/2010/main" val="969708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14</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0465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endParaRPr lang="en-US">
              <a:solidFill>
                <a:schemeClr val="tx1"/>
              </a:solidFill>
            </a:endParaRP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15" name="Content Placeholder 2">
            <a:extLst>
              <a:ext uri="{FF2B5EF4-FFF2-40B4-BE49-F238E27FC236}">
                <a16:creationId xmlns:a16="http://schemas.microsoft.com/office/drawing/2014/main" id="{F532D927-803E-4572-9CD6-B8F13EA688C1}"/>
              </a:ext>
            </a:extLst>
          </p:cNvPr>
          <p:cNvSpPr txBox="1">
            <a:spLocks/>
          </p:cNvSpPr>
          <p:nvPr/>
        </p:nvSpPr>
        <p:spPr>
          <a:xfrm>
            <a:off x="827314" y="141514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endParaRPr lang="en-US">
              <a:solidFill>
                <a:schemeClr val="tx1"/>
              </a:solidFill>
            </a:endParaRPr>
          </a:p>
          <a:p>
            <a:pPr marL="0" indent="0">
              <a:spcBef>
                <a:spcPts val="600"/>
              </a:spcBef>
              <a:buFont typeface="Wingdings 2" pitchFamily="18" charset="2"/>
              <a:buNone/>
            </a:pPr>
            <a:endParaRPr lang="en-US" b="1">
              <a:solidFill>
                <a:schemeClr val="tx1"/>
              </a:solidFill>
            </a:endParaRPr>
          </a:p>
        </p:txBody>
      </p:sp>
      <p:sp>
        <p:nvSpPr>
          <p:cNvPr id="16" name="Footer Placeholder 1">
            <a:extLst>
              <a:ext uri="{FF2B5EF4-FFF2-40B4-BE49-F238E27FC236}">
                <a16:creationId xmlns:a16="http://schemas.microsoft.com/office/drawing/2014/main" id="{D6EC5D67-E97C-4880-A96C-6E1C4A721CA0}"/>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9" name="TextBox 8">
            <a:extLst>
              <a:ext uri="{FF2B5EF4-FFF2-40B4-BE49-F238E27FC236}">
                <a16:creationId xmlns:a16="http://schemas.microsoft.com/office/drawing/2014/main" id="{6E2A1016-950F-4582-B9FB-5EDB3AC7D107}"/>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pic>
        <p:nvPicPr>
          <p:cNvPr id="2" name="Picture 1">
            <a:extLst>
              <a:ext uri="{FF2B5EF4-FFF2-40B4-BE49-F238E27FC236}">
                <a16:creationId xmlns:a16="http://schemas.microsoft.com/office/drawing/2014/main" id="{D203CF4C-AF9B-AA4D-A49A-AFA3125B0641}"/>
              </a:ext>
            </a:extLst>
          </p:cNvPr>
          <p:cNvPicPr>
            <a:picLocks noChangeAspect="1"/>
          </p:cNvPicPr>
          <p:nvPr/>
        </p:nvPicPr>
        <p:blipFill>
          <a:blip r:embed="rId3">
            <a:extLst>
              <a:ext uri="{BEBA8EAE-BF5A-486C-A8C5-ECC9F3942E4B}">
                <a14:imgProps xmlns:a14="http://schemas.microsoft.com/office/drawing/2010/main">
                  <a14:imgLayer>
                    <a14:imgEffect>
                      <a14:colorTemperature colorTemp="5300"/>
                    </a14:imgEffect>
                  </a14:imgLayer>
                </a14:imgProps>
              </a:ext>
            </a:extLst>
          </a:blip>
          <a:stretch>
            <a:fillRect/>
          </a:stretch>
        </p:blipFill>
        <p:spPr>
          <a:xfrm>
            <a:off x="821463" y="1984207"/>
            <a:ext cx="4670348" cy="3736278"/>
          </a:xfrm>
          <a:prstGeom prst="rect">
            <a:avLst/>
          </a:prstGeom>
        </p:spPr>
      </p:pic>
      <p:sp>
        <p:nvSpPr>
          <p:cNvPr id="10" name="Content Placeholder 2">
            <a:extLst>
              <a:ext uri="{FF2B5EF4-FFF2-40B4-BE49-F238E27FC236}">
                <a16:creationId xmlns:a16="http://schemas.microsoft.com/office/drawing/2014/main" id="{88C66950-CF5A-1347-97DB-BD56923F31B4}"/>
              </a:ext>
            </a:extLst>
          </p:cNvPr>
          <p:cNvSpPr txBox="1">
            <a:spLocks/>
          </p:cNvSpPr>
          <p:nvPr/>
        </p:nvSpPr>
        <p:spPr>
          <a:xfrm>
            <a:off x="979714" y="156754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None/>
            </a:pPr>
            <a:r>
              <a:rPr lang="en-US" b="1">
                <a:solidFill>
                  <a:schemeClr val="tx1"/>
                </a:solidFill>
              </a:rPr>
              <a:t>Figure 7: </a:t>
            </a:r>
            <a:r>
              <a:rPr lang="en-US">
                <a:solidFill>
                  <a:schemeClr val="tx1"/>
                </a:solidFill>
              </a:rPr>
              <a:t>Illustration of Graph-Cut Method</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8BB97CE-1672-D046-9C16-5C66C5AB1A53}"/>
                  </a:ext>
                </a:extLst>
              </p:cNvPr>
              <p:cNvSpPr txBox="1"/>
              <p:nvPr/>
            </p:nvSpPr>
            <p:spPr>
              <a:xfrm>
                <a:off x="5937310" y="1802053"/>
                <a:ext cx="5393707" cy="4512133"/>
              </a:xfrm>
              <a:prstGeom prst="rect">
                <a:avLst/>
              </a:prstGeom>
              <a:noFill/>
            </p:spPr>
            <p:txBody>
              <a:bodyPr wrap="square" rtlCol="0">
                <a:spAutoFit/>
              </a:bodyPr>
              <a:lstStyle/>
              <a:p>
                <a:r>
                  <a:rPr lang="en-US"/>
                  <a:t>Let </a:t>
                </a:r>
                <a:r>
                  <a:rPr lang="en-US" i="1"/>
                  <a:t>G</a:t>
                </a:r>
                <a:r>
                  <a:rPr lang="en-US"/>
                  <a:t> = (</a:t>
                </a:r>
                <a:r>
                  <a:rPr lang="en-US" i="1"/>
                  <a:t>V</a:t>
                </a:r>
                <a:r>
                  <a:rPr lang="en-US"/>
                  <a:t>, </a:t>
                </a:r>
                <a:r>
                  <a:rPr lang="en-US" i="1"/>
                  <a:t>E</a:t>
                </a:r>
                <a:r>
                  <a:rPr lang="en-US"/>
                  <a:t>) be a graph, </a:t>
                </a:r>
                <a:r>
                  <a:rPr lang="en-US" i="1"/>
                  <a:t>G</a:t>
                </a:r>
                <a:r>
                  <a:rPr lang="en-US"/>
                  <a:t>, with nodes, </a:t>
                </a:r>
                <a:r>
                  <a:rPr lang="en-US" i="1"/>
                  <a:t>V</a:t>
                </a:r>
                <a:r>
                  <a:rPr lang="en-US"/>
                  <a:t>, and edges, </a:t>
                </a:r>
                <a:r>
                  <a:rPr lang="en-US" i="1"/>
                  <a:t>E </a:t>
                </a:r>
                <a:r>
                  <a:rPr lang="en-US"/>
                  <a:t>with weights,</a:t>
                </a:r>
                <a:r>
                  <a:rPr lang="en-US" i="1"/>
                  <a:t> w</a:t>
                </a:r>
                <a:r>
                  <a:rPr lang="en-US" i="1" baseline="-25000"/>
                  <a:t>i</a:t>
                </a:r>
                <a:r>
                  <a:rPr lang="en-US" i="1"/>
                  <a:t>.</a:t>
                </a:r>
                <a:endParaRPr lang="en-US"/>
              </a:p>
              <a:p>
                <a:r>
                  <a:rPr lang="en-US"/>
                  <a:t>We wish to assigned a unique label </a:t>
                </a:r>
                <a:r>
                  <a:rPr lang="en-US" i="1"/>
                  <a:t>X</a:t>
                </a:r>
                <a:r>
                  <a:rPr lang="en-US" i="1" baseline="-25000"/>
                  <a:t>i</a:t>
                </a:r>
                <a:r>
                  <a:rPr lang="en-US"/>
                  <a:t> to each node </a:t>
                </a:r>
                <a:r>
                  <a:rPr lang="en-US" i="1" err="1"/>
                  <a:t>i</a:t>
                </a:r>
                <a:r>
                  <a:rPr lang="en-US"/>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t> </a:t>
                </a:r>
                <a:r>
                  <a:rPr lang="en-US" i="1"/>
                  <a:t>V </a:t>
                </a:r>
                <a:r>
                  <a:rPr lang="en-US"/>
                  <a:t>such that:</a:t>
                </a:r>
                <a:endParaRPr lang="en-US" i="1"/>
              </a:p>
              <a:p>
                <a:r>
                  <a:rPr lang="en-US" i="1"/>
                  <a:t>		X</a:t>
                </a:r>
                <a:r>
                  <a:rPr lang="en-US" i="1" baseline="-25000"/>
                  <a:t>i</a:t>
                </a:r>
                <a:r>
                  <a:rPr lang="en-US" i="1"/>
                  <a:t> = </a:t>
                </a:r>
                <a:r>
                  <a:rPr lang="en-US"/>
                  <a:t>1</a:t>
                </a:r>
                <a:r>
                  <a:rPr lang="en-US" i="1"/>
                  <a:t>, </a:t>
                </a:r>
                <a:r>
                  <a:rPr lang="en-US"/>
                  <a:t>foreground</a:t>
                </a:r>
              </a:p>
              <a:p>
                <a:r>
                  <a:rPr lang="en-US" i="1"/>
                  <a:t>		X</a:t>
                </a:r>
                <a:r>
                  <a:rPr lang="en-US" i="1" baseline="-25000"/>
                  <a:t>i</a:t>
                </a:r>
                <a:r>
                  <a:rPr lang="en-US" baseline="-25000"/>
                  <a:t> </a:t>
                </a:r>
                <a:r>
                  <a:rPr lang="en-US"/>
                  <a:t>= 0, background</a:t>
                </a:r>
              </a:p>
              <a:p>
                <a:endParaRPr lang="en-US"/>
              </a:p>
              <a:p>
                <a:r>
                  <a:rPr lang="en-US"/>
                  <a:t>We do so by minimizing the Gibbs energy equation,</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rPr>
                            <m:t> </m:t>
                          </m:r>
                        </m:sub>
                        <m:sup>
                          <m:r>
                            <a:rPr lang="en-US" b="0" i="1" smtClean="0">
                              <a:solidFill>
                                <a:schemeClr val="bg1"/>
                              </a:solidFill>
                              <a:latin typeface="Cambria Math" panose="02040503050406030204" pitchFamily="18" charset="0"/>
                            </a:rPr>
                            <m:t>𝑖</m:t>
                          </m:r>
                        </m:sup>
                        <m:e>
                          <m:r>
                            <a:rPr lang="en-US" b="0" i="1" smtClean="0">
                              <a:latin typeface="Cambria Math" panose="02040503050406030204" pitchFamily="18" charset="0"/>
                            </a:rPr>
                            <m:t>𝐸</m:t>
                          </m:r>
                          <m:r>
                            <a:rPr lang="en-US" b="0" i="1" baseline="-25000" smtClean="0">
                              <a:latin typeface="Cambria Math" panose="02040503050406030204" pitchFamily="18" charset="0"/>
                            </a:rPr>
                            <m:t>1</m:t>
                          </m:r>
                        </m:e>
                      </m:nary>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baseline="-25000" smtClean="0">
                              <a:latin typeface="Cambria Math" panose="02040503050406030204" pitchFamily="18" charset="0"/>
                            </a:rPr>
                            <m:t>𝑖</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m:t>
                          </m:r>
                          <m:r>
                            <m:rPr>
                              <m:brk m:alnAt="23"/>
                            </m:rPr>
                            <a:rPr lang="en-US" i="1">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i="1">
                              <a:latin typeface="Cambria Math" panose="02040503050406030204" pitchFamily="18" charset="0"/>
                            </a:rPr>
                            <m:t> </m:t>
                          </m:r>
                        </m:sub>
                        <m:sup/>
                        <m:e>
                          <m:r>
                            <a:rPr lang="en-US" i="1">
                              <a:latin typeface="Cambria Math" panose="02040503050406030204" pitchFamily="18" charset="0"/>
                            </a:rPr>
                            <m:t>𝐸</m:t>
                          </m:r>
                          <m:r>
                            <a:rPr lang="en-US" b="0" i="1" baseline="-25000"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𝑥𝑖</m:t>
                          </m:r>
                          <m:r>
                            <a:rPr lang="en-US" b="0" i="1" smtClean="0">
                              <a:latin typeface="Cambria Math" panose="02040503050406030204" pitchFamily="18" charset="0"/>
                            </a:rPr>
                            <m:t>, </m:t>
                          </m:r>
                          <m:r>
                            <a:rPr lang="en-US" b="0" i="1" smtClean="0">
                              <a:latin typeface="Cambria Math" panose="02040503050406030204" pitchFamily="18" charset="0"/>
                            </a:rPr>
                            <m:t>𝑥𝑗</m:t>
                          </m:r>
                          <m:r>
                            <a:rPr lang="en-US" b="0" i="1" smtClean="0">
                              <a:latin typeface="Cambria Math" panose="02040503050406030204" pitchFamily="18" charset="0"/>
                            </a:rPr>
                            <m:t>)</m:t>
                          </m:r>
                        </m:e>
                      </m:nary>
                    </m:oMath>
                  </m:oMathPara>
                </a14:m>
                <a:endParaRPr lang="en-US"/>
              </a:p>
              <a:p>
                <a:r>
                  <a:rPr lang="en-US"/>
                  <a:t>such that:</a:t>
                </a:r>
              </a:p>
              <a:p>
                <a:r>
                  <a:rPr lang="en-US" i="1"/>
                  <a:t>E</a:t>
                </a:r>
                <a:r>
                  <a:rPr lang="en-US" baseline="-25000"/>
                  <a:t>1</a:t>
                </a:r>
                <a:r>
                  <a:rPr lang="en-US"/>
                  <a:t> (</a:t>
                </a:r>
                <a:r>
                  <a:rPr lang="en-US" i="1"/>
                  <a:t>x</a:t>
                </a:r>
                <a:r>
                  <a:rPr lang="en-US" i="1" baseline="-25000"/>
                  <a:t>i</a:t>
                </a:r>
                <a:r>
                  <a:rPr lang="en-US"/>
                  <a:t>) is the likelihood energy that encodes the cost of making  a cut for a node labeled </a:t>
                </a:r>
                <a:r>
                  <a:rPr lang="en-US" i="1"/>
                  <a:t>x</a:t>
                </a:r>
                <a:r>
                  <a:rPr lang="en-US" i="1" baseline="-25000"/>
                  <a:t>i,</a:t>
                </a:r>
                <a:r>
                  <a:rPr lang="en-US" i="1"/>
                  <a:t> </a:t>
                </a:r>
                <a:r>
                  <a:rPr lang="en-US"/>
                  <a:t>similarity term.</a:t>
                </a:r>
              </a:p>
              <a:p>
                <a:r>
                  <a:rPr lang="en-US" i="1"/>
                  <a:t>E</a:t>
                </a:r>
                <a:r>
                  <a:rPr lang="en-US" baseline="-25000"/>
                  <a:t>2</a:t>
                </a:r>
                <a:r>
                  <a:rPr lang="en-US"/>
                  <a:t>(</a:t>
                </a:r>
                <a:r>
                  <a:rPr lang="en-US" i="1"/>
                  <a:t>x</a:t>
                </a:r>
                <a:r>
                  <a:rPr lang="en-US" i="1" baseline="-25000"/>
                  <a:t>i</a:t>
                </a:r>
                <a:r>
                  <a:rPr lang="en-US" i="1"/>
                  <a:t>, x</a:t>
                </a:r>
                <a:r>
                  <a:rPr lang="en-US" i="1" baseline="-25000"/>
                  <a:t>j</a:t>
                </a:r>
                <a:r>
                  <a:rPr lang="en-US"/>
                  <a:t>) is the prior energy associated with making a cut between nodes label </a:t>
                </a:r>
                <a:r>
                  <a:rPr lang="en-US" i="1"/>
                  <a:t>x</a:t>
                </a:r>
                <a:r>
                  <a:rPr lang="en-US" i="1" baseline="-25000"/>
                  <a:t>i</a:t>
                </a:r>
                <a:r>
                  <a:rPr lang="en-US"/>
                  <a:t>,</a:t>
                </a:r>
                <a:r>
                  <a:rPr lang="en-US" i="1"/>
                  <a:t> x</a:t>
                </a:r>
                <a:r>
                  <a:rPr lang="en-US" i="1" baseline="-25000"/>
                  <a:t>j, </a:t>
                </a:r>
                <a:r>
                  <a:rPr lang="en-US"/>
                  <a:t>penalty term.</a:t>
                </a:r>
              </a:p>
            </p:txBody>
          </p:sp>
        </mc:Choice>
        <mc:Fallback>
          <p:sp>
            <p:nvSpPr>
              <p:cNvPr id="13" name="TextBox 12">
                <a:extLst>
                  <a:ext uri="{FF2B5EF4-FFF2-40B4-BE49-F238E27FC236}">
                    <a16:creationId xmlns:a16="http://schemas.microsoft.com/office/drawing/2014/main" id="{58BB97CE-1672-D046-9C16-5C66C5AB1A53}"/>
                  </a:ext>
                </a:extLst>
              </p:cNvPr>
              <p:cNvSpPr txBox="1">
                <a:spLocks noRot="1" noChangeAspect="1" noMove="1" noResize="1" noEditPoints="1" noAdjustHandles="1" noChangeArrowheads="1" noChangeShapeType="1" noTextEdit="1"/>
              </p:cNvSpPr>
              <p:nvPr/>
            </p:nvSpPr>
            <p:spPr>
              <a:xfrm>
                <a:off x="5937310" y="1802053"/>
                <a:ext cx="5393707" cy="4512133"/>
              </a:xfrm>
              <a:prstGeom prst="rect">
                <a:avLst/>
              </a:prstGeom>
              <a:blipFill>
                <a:blip r:embed="rId4"/>
                <a:stretch>
                  <a:fillRect l="-1017" t="-811" r="-1356" b="-135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1AF9829-C5D5-2A46-BC2E-8ECF94A5D57D}"/>
              </a:ext>
            </a:extLst>
          </p:cNvPr>
          <p:cNvSpPr txBox="1"/>
          <p:nvPr/>
        </p:nvSpPr>
        <p:spPr>
          <a:xfrm>
            <a:off x="827314" y="5714002"/>
            <a:ext cx="4751683" cy="738664"/>
          </a:xfrm>
          <a:prstGeom prst="rect">
            <a:avLst/>
          </a:prstGeom>
          <a:noFill/>
        </p:spPr>
        <p:txBody>
          <a:bodyPr wrap="square" rtlCol="0">
            <a:spAutoFit/>
          </a:bodyPr>
          <a:lstStyle/>
          <a:p>
            <a:r>
              <a:rPr lang="en-US" sz="1400" b="1">
                <a:solidFill>
                  <a:schemeClr val="bg2">
                    <a:lumMod val="50000"/>
                  </a:schemeClr>
                </a:solidFill>
              </a:rPr>
              <a:t>Source: </a:t>
            </a:r>
            <a:r>
              <a:rPr lang="en-US" sz="1400">
                <a:solidFill>
                  <a:schemeClr val="bg2">
                    <a:lumMod val="50000"/>
                  </a:schemeClr>
                </a:solidFill>
              </a:rPr>
              <a:t>Boykov, et al. (2004). An Experimental Comparison of Min-Cut/Max-Flow Algorithms for Energy Minimization in Vision. </a:t>
            </a:r>
            <a:r>
              <a:rPr lang="en-US" sz="1400" i="1">
                <a:solidFill>
                  <a:schemeClr val="bg2">
                    <a:lumMod val="50000"/>
                  </a:schemeClr>
                </a:solidFill>
              </a:rPr>
              <a:t>IEEE, Transactions on PAMI.</a:t>
            </a:r>
            <a:endParaRPr lang="en-US" sz="1400">
              <a:solidFill>
                <a:schemeClr val="bg2">
                  <a:lumMod val="50000"/>
                </a:schemeClr>
              </a:solidFill>
            </a:endParaRPr>
          </a:p>
        </p:txBody>
      </p:sp>
      <p:sp>
        <p:nvSpPr>
          <p:cNvPr id="20" name="Title 1">
            <a:extLst>
              <a:ext uri="{FF2B5EF4-FFF2-40B4-BE49-F238E27FC236}">
                <a16:creationId xmlns:a16="http://schemas.microsoft.com/office/drawing/2014/main" id="{73A40806-1842-9B40-B9B2-8FD24C9A3598}"/>
              </a:ext>
            </a:extLst>
          </p:cNvPr>
          <p:cNvSpPr txBox="1">
            <a:spLocks/>
          </p:cNvSpPr>
          <p:nvPr/>
        </p:nvSpPr>
        <p:spPr>
          <a:xfrm>
            <a:off x="827314" y="655752"/>
            <a:ext cx="8166035" cy="617876"/>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500">
                <a:solidFill>
                  <a:schemeClr val="tx1"/>
                </a:solidFill>
              </a:rPr>
              <a:t>Graph-Cuts for Foreground Segmentation</a:t>
            </a:r>
          </a:p>
        </p:txBody>
      </p:sp>
    </p:spTree>
    <p:extLst>
      <p:ext uri="{BB962C8B-B14F-4D97-AF65-F5344CB8AC3E}">
        <p14:creationId xmlns:p14="http://schemas.microsoft.com/office/powerpoint/2010/main" val="2366743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15</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0465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endParaRPr lang="en-US">
              <a:solidFill>
                <a:schemeClr val="tx1"/>
              </a:solidFill>
            </a:endParaRP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F532D927-803E-4572-9CD6-B8F13EA688C1}"/>
                  </a:ext>
                </a:extLst>
              </p:cNvPr>
              <p:cNvSpPr txBox="1">
                <a:spLocks/>
              </p:cNvSpPr>
              <p:nvPr/>
            </p:nvSpPr>
            <p:spPr>
              <a:xfrm>
                <a:off x="827314" y="141514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r>
                  <a:rPr lang="en-US">
                    <a:solidFill>
                      <a:schemeClr val="tx1"/>
                    </a:solidFill>
                  </a:rPr>
                  <a:t>Defining additional terms:</a:t>
                </a:r>
              </a:p>
              <a:p>
                <a:pPr>
                  <a:spcBef>
                    <a:spcPts val="600"/>
                  </a:spcBef>
                </a:pPr>
                <a:r>
                  <a:rPr lang="en-US">
                    <a:solidFill>
                      <a:schemeClr val="tx1"/>
                    </a:solidFill>
                  </a:rPr>
                  <a:t>Cut: a cut </a:t>
                </a:r>
                <a:r>
                  <a:rPr lang="en-US" i="1">
                    <a:solidFill>
                      <a:schemeClr val="tx1"/>
                    </a:solidFill>
                  </a:rPr>
                  <a:t>C = </a:t>
                </a:r>
                <a:r>
                  <a:rPr lang="en-US">
                    <a:solidFill>
                      <a:schemeClr val="tx1"/>
                    </a:solidFill>
                  </a:rPr>
                  <a:t>(</a:t>
                </a:r>
                <a:r>
                  <a:rPr lang="en-US" i="1">
                    <a:solidFill>
                      <a:schemeClr val="tx1"/>
                    </a:solidFill>
                  </a:rPr>
                  <a:t>S, T</a:t>
                </a:r>
                <a:r>
                  <a:rPr lang="en-US">
                    <a:solidFill>
                      <a:schemeClr val="tx1"/>
                    </a:solidFill>
                  </a:rPr>
                  <a:t>)</a:t>
                </a:r>
                <a:r>
                  <a:rPr lang="en-US" i="1">
                    <a:solidFill>
                      <a:schemeClr val="tx1"/>
                    </a:solidFill>
                  </a:rPr>
                  <a:t> </a:t>
                </a:r>
                <a:r>
                  <a:rPr lang="en-US">
                    <a:solidFill>
                      <a:schemeClr val="tx1"/>
                    </a:solidFill>
                  </a:rPr>
                  <a:t>is a partition of vertices </a:t>
                </a:r>
                <a:r>
                  <a:rPr lang="en-US" i="1">
                    <a:solidFill>
                      <a:schemeClr val="tx1"/>
                    </a:solidFill>
                  </a:rPr>
                  <a:t>V</a:t>
                </a:r>
                <a:r>
                  <a:rPr lang="en-US">
                    <a:solidFill>
                      <a:schemeClr val="tx1"/>
                    </a:solidFill>
                  </a:rPr>
                  <a:t> in a graph </a:t>
                </a:r>
                <a:r>
                  <a:rPr lang="en-US" i="1">
                    <a:solidFill>
                      <a:schemeClr val="tx1"/>
                    </a:solidFill>
                  </a:rPr>
                  <a:t>G = </a:t>
                </a:r>
                <a:r>
                  <a:rPr lang="en-US">
                    <a:solidFill>
                      <a:schemeClr val="tx1"/>
                    </a:solidFill>
                  </a:rPr>
                  <a:t>(</a:t>
                </a:r>
                <a:r>
                  <a:rPr lang="en-US" i="1">
                    <a:solidFill>
                      <a:schemeClr val="tx1"/>
                    </a:solidFill>
                  </a:rPr>
                  <a:t>V, E</a:t>
                </a:r>
                <a:r>
                  <a:rPr lang="en-US">
                    <a:solidFill>
                      <a:schemeClr val="tx1"/>
                    </a:solidFill>
                  </a:rPr>
                  <a:t>) into disjoint subsets S, T (source, terminal). </a:t>
                </a:r>
              </a:p>
              <a:p>
                <a:pPr>
                  <a:spcBef>
                    <a:spcPts val="600"/>
                  </a:spcBef>
                </a:pPr>
                <a:r>
                  <a:rPr lang="en-US">
                    <a:solidFill>
                      <a:schemeClr val="tx1"/>
                    </a:solidFill>
                  </a:rPr>
                  <a:t>Cut-Set:  the cut-set of a cut C is the set {(</a:t>
                </a:r>
                <a:r>
                  <a:rPr lang="en-US" i="1">
                    <a:solidFill>
                      <a:schemeClr val="tx1"/>
                    </a:solidFill>
                  </a:rPr>
                  <a:t>x</a:t>
                </a:r>
                <a:r>
                  <a:rPr lang="en-US" i="1" baseline="-25000">
                    <a:solidFill>
                      <a:schemeClr val="tx1"/>
                    </a:solidFill>
                  </a:rPr>
                  <a:t>i</a:t>
                </a:r>
                <a:r>
                  <a:rPr lang="en-US">
                    <a:solidFill>
                      <a:schemeClr val="tx1"/>
                    </a:solidFill>
                  </a:rPr>
                  <a:t>, </a:t>
                </a:r>
                <a:r>
                  <a:rPr lang="en-US" i="1">
                    <a:solidFill>
                      <a:schemeClr val="tx1"/>
                    </a:solidFill>
                  </a:rPr>
                  <a:t>x</a:t>
                </a:r>
                <a:r>
                  <a:rPr lang="en-US" i="1" baseline="-25000">
                    <a:solidFill>
                      <a:schemeClr val="tx1"/>
                    </a:solidFill>
                  </a:rPr>
                  <a:t>j</a:t>
                </a:r>
                <a:r>
                  <a:rPr lang="en-US">
                    <a:solidFill>
                      <a:schemeClr val="tx1"/>
                    </a:solidFill>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solidFill>
                      <a:schemeClr val="tx1"/>
                    </a:solidFill>
                  </a:rPr>
                  <a:t> </a:t>
                </a:r>
                <a:r>
                  <a:rPr lang="en-US" i="1">
                    <a:solidFill>
                      <a:schemeClr val="tx1"/>
                    </a:solidFill>
                  </a:rPr>
                  <a:t>E</a:t>
                </a:r>
                <a:r>
                  <a:rPr lang="en-US">
                    <a:solidFill>
                      <a:schemeClr val="tx1"/>
                    </a:solidFill>
                  </a:rPr>
                  <a:t> | </a:t>
                </a:r>
                <a:r>
                  <a:rPr lang="en-US" i="1">
                    <a:solidFill>
                      <a:schemeClr val="tx1"/>
                    </a:solidFill>
                  </a:rPr>
                  <a:t>x</a:t>
                </a:r>
                <a:r>
                  <a:rPr lang="en-US" i="1" baseline="-25000">
                    <a:solidFill>
                      <a:schemeClr val="tx1"/>
                    </a:solidFill>
                  </a:rPr>
                  <a:t>i</a:t>
                </a:r>
                <a:r>
                  <a:rPr lang="en-US">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solidFill>
                      <a:schemeClr val="tx1"/>
                    </a:solidFill>
                  </a:rPr>
                  <a:t> S, </a:t>
                </a:r>
                <a:r>
                  <a:rPr lang="en-US" i="1">
                    <a:solidFill>
                      <a:schemeClr val="tx1"/>
                    </a:solidFill>
                  </a:rPr>
                  <a:t>x</a:t>
                </a:r>
                <a:r>
                  <a:rPr lang="en-US" i="1" baseline="-25000">
                    <a:solidFill>
                      <a:schemeClr val="tx1"/>
                    </a:solidFill>
                  </a:rPr>
                  <a:t>j</a:t>
                </a:r>
                <a:r>
                  <a:rPr lang="en-US">
                    <a:solidFill>
                      <a:schemeClr val="tx1"/>
                    </a:solidFill>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a:solidFill>
                      <a:schemeClr val="tx1"/>
                    </a:solidFill>
                  </a:rPr>
                  <a:t> T} of edges that have one endpoint in the set </a:t>
                </a:r>
                <a:r>
                  <a:rPr lang="en-US" i="1">
                    <a:solidFill>
                      <a:schemeClr val="tx1"/>
                    </a:solidFill>
                  </a:rPr>
                  <a:t>S (terminal)</a:t>
                </a:r>
                <a:r>
                  <a:rPr lang="en-US">
                    <a:solidFill>
                      <a:schemeClr val="tx1"/>
                    </a:solidFill>
                  </a:rPr>
                  <a:t> and another in the set T (sink), and vice versa.</a:t>
                </a:r>
              </a:p>
              <a:p>
                <a:pPr>
                  <a:spcBef>
                    <a:spcPts val="600"/>
                  </a:spcBef>
                </a:pPr>
                <a:r>
                  <a:rPr lang="en-US">
                    <a:solidFill>
                      <a:schemeClr val="tx1"/>
                    </a:solidFill>
                  </a:rPr>
                  <a:t>CIELAB Color Space: also known as the CIE L*a*b Color Space, corresponds to the color space defined by Luminance (L) and color channel (A) and color channel (B). We implement </a:t>
                </a:r>
                <a:r>
                  <a:rPr lang="en-US" err="1">
                    <a:solidFill>
                      <a:schemeClr val="tx1"/>
                    </a:solidFill>
                  </a:rPr>
                  <a:t>GraphCut</a:t>
                </a:r>
                <a:r>
                  <a:rPr lang="en-US">
                    <a:solidFill>
                      <a:schemeClr val="tx1"/>
                    </a:solidFill>
                  </a:rPr>
                  <a:t> segmentation within the L*a*b color space to extract learned features through user input.</a:t>
                </a:r>
              </a:p>
              <a:p>
                <a:pPr>
                  <a:spcBef>
                    <a:spcPts val="600"/>
                  </a:spcBef>
                </a:pPr>
                <a:r>
                  <a:rPr lang="en-US">
                    <a:solidFill>
                      <a:schemeClr val="tx1"/>
                    </a:solidFill>
                  </a:rPr>
                  <a:t>For those interested in learning more about the general method of Minimum and Normalized cuts, view a recent paper here:</a:t>
                </a:r>
              </a:p>
            </p:txBody>
          </p:sp>
        </mc:Choice>
        <mc:Fallback>
          <p:sp>
            <p:nvSpPr>
              <p:cNvPr id="15" name="Content Placeholder 2">
                <a:extLst>
                  <a:ext uri="{FF2B5EF4-FFF2-40B4-BE49-F238E27FC236}">
                    <a16:creationId xmlns:a16="http://schemas.microsoft.com/office/drawing/2014/main" id="{F532D927-803E-4572-9CD6-B8F13EA688C1}"/>
                  </a:ext>
                </a:extLst>
              </p:cNvPr>
              <p:cNvSpPr txBox="1">
                <a:spLocks noRot="1" noChangeAspect="1" noMove="1" noResize="1" noEditPoints="1" noAdjustHandles="1" noChangeArrowheads="1" noChangeShapeType="1" noTextEdit="1"/>
              </p:cNvSpPr>
              <p:nvPr/>
            </p:nvSpPr>
            <p:spPr>
              <a:xfrm>
                <a:off x="827314" y="1415144"/>
                <a:ext cx="10357154" cy="4569604"/>
              </a:xfrm>
              <a:prstGeom prst="rect">
                <a:avLst/>
              </a:prstGeom>
              <a:blipFill>
                <a:blip r:embed="rId3"/>
                <a:stretch>
                  <a:fillRect l="-647" t="-1333"/>
                </a:stretch>
              </a:blipFill>
            </p:spPr>
            <p:txBody>
              <a:bodyPr/>
              <a:lstStyle/>
              <a:p>
                <a:r>
                  <a:rPr lang="en-US">
                    <a:noFill/>
                  </a:rPr>
                  <a:t> </a:t>
                </a:r>
              </a:p>
            </p:txBody>
          </p:sp>
        </mc:Fallback>
      </mc:AlternateContent>
      <p:sp>
        <p:nvSpPr>
          <p:cNvPr id="16" name="Footer Placeholder 1">
            <a:extLst>
              <a:ext uri="{FF2B5EF4-FFF2-40B4-BE49-F238E27FC236}">
                <a16:creationId xmlns:a16="http://schemas.microsoft.com/office/drawing/2014/main" id="{D6EC5D67-E97C-4880-A96C-6E1C4A721CA0}"/>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18" name="TextBox 17">
            <a:extLst>
              <a:ext uri="{FF2B5EF4-FFF2-40B4-BE49-F238E27FC236}">
                <a16:creationId xmlns:a16="http://schemas.microsoft.com/office/drawing/2014/main" id="{AF42C51A-442A-47FC-8B11-21CC0BCE444D}"/>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sp>
        <p:nvSpPr>
          <p:cNvPr id="10" name="Title 1">
            <a:extLst>
              <a:ext uri="{FF2B5EF4-FFF2-40B4-BE49-F238E27FC236}">
                <a16:creationId xmlns:a16="http://schemas.microsoft.com/office/drawing/2014/main" id="{39A74F23-AC3B-40C9-AC30-A10645C115AA}"/>
              </a:ext>
            </a:extLst>
          </p:cNvPr>
          <p:cNvSpPr txBox="1">
            <a:spLocks/>
          </p:cNvSpPr>
          <p:nvPr/>
        </p:nvSpPr>
        <p:spPr>
          <a:xfrm>
            <a:off x="827314" y="655752"/>
            <a:ext cx="8166035" cy="617876"/>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500">
                <a:solidFill>
                  <a:schemeClr val="tx1"/>
                </a:solidFill>
              </a:rPr>
              <a:t>Graph-Cuts for Foreground Segmentation</a:t>
            </a:r>
          </a:p>
        </p:txBody>
      </p:sp>
      <p:graphicFrame>
        <p:nvGraphicFramePr>
          <p:cNvPr id="6" name="Object 5">
            <a:extLst>
              <a:ext uri="{FF2B5EF4-FFF2-40B4-BE49-F238E27FC236}">
                <a16:creationId xmlns:a16="http://schemas.microsoft.com/office/drawing/2014/main" id="{0FC73BB5-679C-4FB8-B138-D69ECD29384B}"/>
              </a:ext>
            </a:extLst>
          </p:cNvPr>
          <p:cNvGraphicFramePr>
            <a:graphicFrameLocks noChangeAspect="1"/>
          </p:cNvGraphicFramePr>
          <p:nvPr>
            <p:extLst>
              <p:ext uri="{D42A27DB-BD31-4B8C-83A1-F6EECF244321}">
                <p14:modId xmlns:p14="http://schemas.microsoft.com/office/powerpoint/2010/main" val="1906022163"/>
              </p:ext>
            </p:extLst>
          </p:nvPr>
        </p:nvGraphicFramePr>
        <p:xfrm>
          <a:off x="1028482" y="4655439"/>
          <a:ext cx="914400" cy="771525"/>
        </p:xfrm>
        <a:graphic>
          <a:graphicData uri="http://schemas.openxmlformats.org/presentationml/2006/ole">
            <mc:AlternateContent xmlns:mc="http://schemas.openxmlformats.org/markup-compatibility/2006">
              <mc:Choice xmlns:v="urn:schemas-microsoft-com:vml" Requires="v">
                <p:oleObj spid="_x0000_s1050" name="Acrobat Document" showAsIcon="1" r:id="rId4" imgW="914400" imgH="771480" progId="AcroExch.Document.DC">
                  <p:link updateAutomatic="1"/>
                </p:oleObj>
              </mc:Choice>
              <mc:Fallback>
                <p:oleObj name="Acrobat Document" showAsIcon="1" r:id="rId4" imgW="914400" imgH="771480" progId="AcroExch.Document.DC">
                  <p:link updateAutomatic="1"/>
                  <p:pic>
                    <p:nvPicPr>
                      <p:cNvPr id="0" name=""/>
                      <p:cNvPicPr/>
                      <p:nvPr/>
                    </p:nvPicPr>
                    <p:blipFill>
                      <a:blip r:embed="rId5"/>
                      <a:stretch>
                        <a:fillRect/>
                      </a:stretch>
                    </p:blipFill>
                    <p:spPr>
                      <a:xfrm>
                        <a:off x="1028482" y="465543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221667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16</a:t>
            </a:fld>
            <a:endParaRPr lang="en-US">
              <a:solidFill>
                <a:schemeClr val="accent5"/>
              </a:solidFill>
            </a:endParaRPr>
          </a:p>
        </p:txBody>
      </p:sp>
      <p:sp>
        <p:nvSpPr>
          <p:cNvPr id="6" name="Title 1">
            <a:extLst>
              <a:ext uri="{FF2B5EF4-FFF2-40B4-BE49-F238E27FC236}">
                <a16:creationId xmlns:a16="http://schemas.microsoft.com/office/drawing/2014/main" id="{67BCD928-F9D1-804E-8C91-FD00CAFAEDDE}"/>
              </a:ext>
            </a:extLst>
          </p:cNvPr>
          <p:cNvSpPr txBox="1">
            <a:spLocks/>
          </p:cNvSpPr>
          <p:nvPr/>
        </p:nvSpPr>
        <p:spPr>
          <a:xfrm>
            <a:off x="360726" y="1105213"/>
            <a:ext cx="10919724" cy="617876"/>
          </a:xfrm>
          <a:prstGeom prst="rect">
            <a:avLst/>
          </a:prstGeom>
        </p:spPr>
        <p:txBody>
          <a:bodyP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800" b="1">
                <a:solidFill>
                  <a:schemeClr val="tx1"/>
                </a:solidFill>
              </a:rPr>
              <a:t>Figure 8: </a:t>
            </a:r>
            <a:r>
              <a:rPr lang="en-US" sz="2800">
                <a:solidFill>
                  <a:schemeClr val="tx1"/>
                </a:solidFill>
              </a:rPr>
              <a:t>Sample Image Before and After Graph-Cut Foreground Subtraction</a:t>
            </a:r>
          </a:p>
        </p:txBody>
      </p:sp>
      <p:pic>
        <p:nvPicPr>
          <p:cNvPr id="7" name="Picture 6">
            <a:extLst>
              <a:ext uri="{FF2B5EF4-FFF2-40B4-BE49-F238E27FC236}">
                <a16:creationId xmlns:a16="http://schemas.microsoft.com/office/drawing/2014/main" id="{70307E82-800E-4C7D-B805-D9C58ED39AEA}"/>
              </a:ext>
            </a:extLst>
          </p:cNvPr>
          <p:cNvPicPr>
            <a:picLocks noChangeAspect="1"/>
          </p:cNvPicPr>
          <p:nvPr/>
        </p:nvPicPr>
        <p:blipFill rotWithShape="1">
          <a:blip r:embed="rId2"/>
          <a:srcRect l="10727"/>
          <a:stretch/>
        </p:blipFill>
        <p:spPr>
          <a:xfrm>
            <a:off x="5868104" y="1900621"/>
            <a:ext cx="5507378" cy="3482788"/>
          </a:xfrm>
          <a:prstGeom prst="rect">
            <a:avLst/>
          </a:prstGeom>
        </p:spPr>
      </p:pic>
      <p:pic>
        <p:nvPicPr>
          <p:cNvPr id="8" name="Picture 7">
            <a:extLst>
              <a:ext uri="{FF2B5EF4-FFF2-40B4-BE49-F238E27FC236}">
                <a16:creationId xmlns:a16="http://schemas.microsoft.com/office/drawing/2014/main" id="{F6F325F8-3E40-4248-9B93-F3FB7D35476B}"/>
              </a:ext>
            </a:extLst>
          </p:cNvPr>
          <p:cNvPicPr>
            <a:picLocks noChangeAspect="1"/>
          </p:cNvPicPr>
          <p:nvPr/>
        </p:nvPicPr>
        <p:blipFill rotWithShape="1">
          <a:blip r:embed="rId3"/>
          <a:srcRect l="11051"/>
          <a:stretch/>
        </p:blipFill>
        <p:spPr>
          <a:xfrm>
            <a:off x="360726" y="1900621"/>
            <a:ext cx="5507378" cy="3482788"/>
          </a:xfrm>
          <a:prstGeom prst="rect">
            <a:avLst/>
          </a:prstGeom>
        </p:spPr>
      </p:pic>
      <p:sp>
        <p:nvSpPr>
          <p:cNvPr id="9" name="TextBox 8">
            <a:extLst>
              <a:ext uri="{FF2B5EF4-FFF2-40B4-BE49-F238E27FC236}">
                <a16:creationId xmlns:a16="http://schemas.microsoft.com/office/drawing/2014/main" id="{2D546C7E-36CA-4811-AA63-B4649B9C4A1F}"/>
              </a:ext>
            </a:extLst>
          </p:cNvPr>
          <p:cNvSpPr txBox="1"/>
          <p:nvPr/>
        </p:nvSpPr>
        <p:spPr>
          <a:xfrm>
            <a:off x="360726" y="5422968"/>
            <a:ext cx="9296400" cy="307777"/>
          </a:xfrm>
          <a:prstGeom prst="rect">
            <a:avLst/>
          </a:prstGeom>
          <a:noFill/>
        </p:spPr>
        <p:txBody>
          <a:bodyPr wrap="square" rtlCol="0">
            <a:spAutoFit/>
          </a:bodyPr>
          <a:lstStyle/>
          <a:p>
            <a:r>
              <a:rPr lang="en-US" sz="1400" b="1"/>
              <a:t>Source</a:t>
            </a:r>
            <a:r>
              <a:rPr lang="en-US" sz="1400"/>
              <a:t>: NASA GLOBE Clouds Visualization System, 2018.</a:t>
            </a:r>
          </a:p>
        </p:txBody>
      </p:sp>
      <p:sp>
        <p:nvSpPr>
          <p:cNvPr id="10" name="Footer Placeholder 1">
            <a:extLst>
              <a:ext uri="{FF2B5EF4-FFF2-40B4-BE49-F238E27FC236}">
                <a16:creationId xmlns:a16="http://schemas.microsoft.com/office/drawing/2014/main" id="{1D672C21-696C-47FE-82BC-4E8F7112457D}"/>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12" name="TextBox 11">
            <a:extLst>
              <a:ext uri="{FF2B5EF4-FFF2-40B4-BE49-F238E27FC236}">
                <a16:creationId xmlns:a16="http://schemas.microsoft.com/office/drawing/2014/main" id="{A4F4B685-AC4F-414F-A78D-7086FBFBEFDB}"/>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spTree>
    <p:extLst>
      <p:ext uri="{BB962C8B-B14F-4D97-AF65-F5344CB8AC3E}">
        <p14:creationId xmlns:p14="http://schemas.microsoft.com/office/powerpoint/2010/main" val="1828998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17</a:t>
            </a:fld>
            <a:endParaRPr lang="en-US">
              <a:solidFill>
                <a:schemeClr val="accent5"/>
              </a:solidFill>
            </a:endParaRPr>
          </a:p>
        </p:txBody>
      </p:sp>
      <p:sp>
        <p:nvSpPr>
          <p:cNvPr id="6" name="Title 1">
            <a:extLst>
              <a:ext uri="{FF2B5EF4-FFF2-40B4-BE49-F238E27FC236}">
                <a16:creationId xmlns:a16="http://schemas.microsoft.com/office/drawing/2014/main" id="{67BCD928-F9D1-804E-8C91-FD00CAFAEDDE}"/>
              </a:ext>
            </a:extLst>
          </p:cNvPr>
          <p:cNvSpPr txBox="1">
            <a:spLocks/>
          </p:cNvSpPr>
          <p:nvPr/>
        </p:nvSpPr>
        <p:spPr>
          <a:xfrm>
            <a:off x="413751" y="374306"/>
            <a:ext cx="10529089" cy="617876"/>
          </a:xfrm>
          <a:prstGeom prst="rect">
            <a:avLst/>
          </a:prstGeom>
        </p:spPr>
        <p:txBody>
          <a:bodyPr>
            <a:normAutofit fontScale="850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200">
                <a:solidFill>
                  <a:schemeClr val="tx1"/>
                </a:solidFill>
              </a:rPr>
              <a:t>Sky-Cloud-Background  Semantic Segmentation Network Specifications</a:t>
            </a:r>
          </a:p>
        </p:txBody>
      </p:sp>
      <p:graphicFrame>
        <p:nvGraphicFramePr>
          <p:cNvPr id="5" name="Table 4">
            <a:extLst>
              <a:ext uri="{FF2B5EF4-FFF2-40B4-BE49-F238E27FC236}">
                <a16:creationId xmlns:a16="http://schemas.microsoft.com/office/drawing/2014/main" id="{03499A18-8339-4F68-A624-7FA3AACA353A}"/>
              </a:ext>
            </a:extLst>
          </p:cNvPr>
          <p:cNvGraphicFramePr>
            <a:graphicFrameLocks noGrp="1"/>
          </p:cNvGraphicFramePr>
          <p:nvPr>
            <p:extLst>
              <p:ext uri="{D42A27DB-BD31-4B8C-83A1-F6EECF244321}">
                <p14:modId xmlns:p14="http://schemas.microsoft.com/office/powerpoint/2010/main" val="3935085538"/>
              </p:ext>
            </p:extLst>
          </p:nvPr>
        </p:nvGraphicFramePr>
        <p:xfrm>
          <a:off x="410257" y="869950"/>
          <a:ext cx="11322199" cy="5486400"/>
        </p:xfrm>
        <a:graphic>
          <a:graphicData uri="http://schemas.openxmlformats.org/drawingml/2006/table">
            <a:tbl>
              <a:tblPr firstRow="1" bandRow="1">
                <a:tableStyleId>{69012ECD-51FC-41F1-AA8D-1B2483CD663E}</a:tableStyleId>
              </a:tblPr>
              <a:tblGrid>
                <a:gridCol w="672956">
                  <a:extLst>
                    <a:ext uri="{9D8B030D-6E8A-4147-A177-3AD203B41FA5}">
                      <a16:colId xmlns:a16="http://schemas.microsoft.com/office/drawing/2014/main" val="3118676279"/>
                    </a:ext>
                  </a:extLst>
                </a:gridCol>
                <a:gridCol w="2644726">
                  <a:extLst>
                    <a:ext uri="{9D8B030D-6E8A-4147-A177-3AD203B41FA5}">
                      <a16:colId xmlns:a16="http://schemas.microsoft.com/office/drawing/2014/main" val="3077840555"/>
                    </a:ext>
                  </a:extLst>
                </a:gridCol>
                <a:gridCol w="8004517">
                  <a:extLst>
                    <a:ext uri="{9D8B030D-6E8A-4147-A177-3AD203B41FA5}">
                      <a16:colId xmlns:a16="http://schemas.microsoft.com/office/drawing/2014/main" val="2894413707"/>
                    </a:ext>
                  </a:extLst>
                </a:gridCol>
              </a:tblGrid>
              <a:tr h="307762">
                <a:tc>
                  <a:txBody>
                    <a:bodyPr/>
                    <a:lstStyle/>
                    <a:p>
                      <a:r>
                        <a:rPr lang="en-US"/>
                        <a:t>#</a:t>
                      </a:r>
                    </a:p>
                  </a:txBody>
                  <a:tcPr/>
                </a:tc>
                <a:tc>
                  <a:txBody>
                    <a:bodyPr/>
                    <a:lstStyle/>
                    <a:p>
                      <a:r>
                        <a:rPr lang="en-US"/>
                        <a:t>Layer Name</a:t>
                      </a:r>
                    </a:p>
                  </a:txBody>
                  <a:tcPr/>
                </a:tc>
                <a:tc>
                  <a:txBody>
                    <a:bodyPr/>
                    <a:lstStyle/>
                    <a:p>
                      <a:r>
                        <a:rPr lang="en-US"/>
                        <a:t>Details</a:t>
                      </a:r>
                    </a:p>
                  </a:txBody>
                  <a:tcPr/>
                </a:tc>
                <a:extLst>
                  <a:ext uri="{0D108BD9-81ED-4DB2-BD59-A6C34878D82A}">
                    <a16:rowId xmlns:a16="http://schemas.microsoft.com/office/drawing/2014/main" val="3556771032"/>
                  </a:ext>
                </a:extLst>
              </a:tr>
              <a:tr h="307762">
                <a:tc>
                  <a:txBody>
                    <a:bodyPr/>
                    <a:lstStyle/>
                    <a:p>
                      <a:r>
                        <a:rPr lang="en-US"/>
                        <a:t>1</a:t>
                      </a:r>
                    </a:p>
                  </a:txBody>
                  <a:tcPr/>
                </a:tc>
                <a:tc>
                  <a:txBody>
                    <a:bodyPr/>
                    <a:lstStyle/>
                    <a:p>
                      <a:r>
                        <a:rPr lang="en-US"/>
                        <a:t>Image Input</a:t>
                      </a:r>
                    </a:p>
                  </a:txBody>
                  <a:tcPr/>
                </a:tc>
                <a:tc>
                  <a:txBody>
                    <a:bodyPr/>
                    <a:lstStyle/>
                    <a:p>
                      <a:r>
                        <a:rPr lang="en-US"/>
                        <a:t>RGB images (224 x 224 x 3) with ‘zero-center’ normalization</a:t>
                      </a:r>
                    </a:p>
                  </a:txBody>
                  <a:tcPr/>
                </a:tc>
                <a:extLst>
                  <a:ext uri="{0D108BD9-81ED-4DB2-BD59-A6C34878D82A}">
                    <a16:rowId xmlns:a16="http://schemas.microsoft.com/office/drawing/2014/main" val="1656120089"/>
                  </a:ext>
                </a:extLst>
              </a:tr>
              <a:tr h="307762">
                <a:tc>
                  <a:txBody>
                    <a:bodyPr/>
                    <a:lstStyle/>
                    <a:p>
                      <a:r>
                        <a:rPr lang="en-US"/>
                        <a:t>2</a:t>
                      </a:r>
                    </a:p>
                  </a:txBody>
                  <a:tcPr/>
                </a:tc>
                <a:tc>
                  <a:txBody>
                    <a:bodyPr/>
                    <a:lstStyle/>
                    <a:p>
                      <a:r>
                        <a:rPr lang="en-US"/>
                        <a:t>Convolution</a:t>
                      </a:r>
                    </a:p>
                  </a:txBody>
                  <a:tcPr/>
                </a:tc>
                <a:tc>
                  <a:txBody>
                    <a:bodyPr/>
                    <a:lstStyle/>
                    <a:p>
                      <a:r>
                        <a:rPr lang="en-US"/>
                        <a:t>224 (3 x 3 x 3) convolutions with stride [1 1] and padding [1 1 1 1]</a:t>
                      </a:r>
                    </a:p>
                  </a:txBody>
                  <a:tcPr/>
                </a:tc>
                <a:extLst>
                  <a:ext uri="{0D108BD9-81ED-4DB2-BD59-A6C34878D82A}">
                    <a16:rowId xmlns:a16="http://schemas.microsoft.com/office/drawing/2014/main" val="3417925487"/>
                  </a:ext>
                </a:extLst>
              </a:tr>
              <a:tr h="307762">
                <a:tc>
                  <a:txBody>
                    <a:bodyPr/>
                    <a:lstStyle/>
                    <a:p>
                      <a:r>
                        <a:rPr lang="en-US"/>
                        <a:t>3</a:t>
                      </a:r>
                    </a:p>
                  </a:txBody>
                  <a:tcPr/>
                </a:tc>
                <a:tc>
                  <a:txBody>
                    <a:bodyPr/>
                    <a:lstStyle/>
                    <a:p>
                      <a:r>
                        <a:rPr lang="en-US" err="1"/>
                        <a:t>ReLU</a:t>
                      </a:r>
                      <a:endParaRPr lang="en-US"/>
                    </a:p>
                  </a:txBody>
                  <a:tcPr/>
                </a:tc>
                <a:tc>
                  <a:txBody>
                    <a:bodyPr/>
                    <a:lstStyle/>
                    <a:p>
                      <a:r>
                        <a:rPr lang="en-US"/>
                        <a:t>Rectified Linear Unit</a:t>
                      </a:r>
                    </a:p>
                  </a:txBody>
                  <a:tcPr/>
                </a:tc>
                <a:extLst>
                  <a:ext uri="{0D108BD9-81ED-4DB2-BD59-A6C34878D82A}">
                    <a16:rowId xmlns:a16="http://schemas.microsoft.com/office/drawing/2014/main" val="2758909087"/>
                  </a:ext>
                </a:extLst>
              </a:tr>
              <a:tr h="307762">
                <a:tc>
                  <a:txBody>
                    <a:bodyPr/>
                    <a:lstStyle/>
                    <a:p>
                      <a:r>
                        <a:rPr lang="en-US"/>
                        <a:t>4</a:t>
                      </a:r>
                    </a:p>
                  </a:txBody>
                  <a:tcPr/>
                </a:tc>
                <a:tc>
                  <a:txBody>
                    <a:bodyPr/>
                    <a:lstStyle/>
                    <a:p>
                      <a:r>
                        <a:rPr lang="en-US"/>
                        <a:t>Max Pooling</a:t>
                      </a:r>
                    </a:p>
                  </a:txBody>
                  <a:tcPr/>
                </a:tc>
                <a:tc>
                  <a:txBody>
                    <a:bodyPr/>
                    <a:lstStyle/>
                    <a:p>
                      <a:r>
                        <a:rPr lang="en-US"/>
                        <a:t>(2 x 2) Max Pooling with stride [2 2] and padding [0 0 0 0]</a:t>
                      </a:r>
                    </a:p>
                  </a:txBody>
                  <a:tcPr/>
                </a:tc>
                <a:extLst>
                  <a:ext uri="{0D108BD9-81ED-4DB2-BD59-A6C34878D82A}">
                    <a16:rowId xmlns:a16="http://schemas.microsoft.com/office/drawing/2014/main" val="3715603843"/>
                  </a:ext>
                </a:extLst>
              </a:tr>
              <a:tr h="307762">
                <a:tc>
                  <a:txBody>
                    <a:bodyPr/>
                    <a:lstStyle/>
                    <a:p>
                      <a:r>
                        <a:rPr lang="en-US"/>
                        <a:t>5</a:t>
                      </a:r>
                    </a:p>
                  </a:txBody>
                  <a:tcPr/>
                </a:tc>
                <a:tc>
                  <a:txBody>
                    <a:bodyPr/>
                    <a:lstStyle/>
                    <a:p>
                      <a:r>
                        <a:rPr lang="en-US"/>
                        <a:t>Convolution</a:t>
                      </a:r>
                    </a:p>
                  </a:txBody>
                  <a:tcPr/>
                </a:tc>
                <a:tc>
                  <a:txBody>
                    <a:bodyPr/>
                    <a:lstStyle/>
                    <a:p>
                      <a:r>
                        <a:rPr lang="en-US"/>
                        <a:t>224 (3 x 3 x 224) convolutions with stride [1 1] and padding [1 1 1 1]</a:t>
                      </a:r>
                    </a:p>
                  </a:txBody>
                  <a:tcPr/>
                </a:tc>
                <a:extLst>
                  <a:ext uri="{0D108BD9-81ED-4DB2-BD59-A6C34878D82A}">
                    <a16:rowId xmlns:a16="http://schemas.microsoft.com/office/drawing/2014/main" val="2735806012"/>
                  </a:ext>
                </a:extLst>
              </a:tr>
              <a:tr h="307762">
                <a:tc>
                  <a:txBody>
                    <a:bodyPr/>
                    <a:lstStyle/>
                    <a:p>
                      <a:r>
                        <a:rPr lang="en-US"/>
                        <a:t>6</a:t>
                      </a:r>
                    </a:p>
                  </a:txBody>
                  <a:tcPr/>
                </a:tc>
                <a:tc>
                  <a:txBody>
                    <a:bodyPr/>
                    <a:lstStyle/>
                    <a:p>
                      <a:r>
                        <a:rPr lang="en-US" err="1"/>
                        <a:t>ReLU</a:t>
                      </a:r>
                      <a:endParaRPr lang="en-US"/>
                    </a:p>
                  </a:txBody>
                  <a:tcPr/>
                </a:tc>
                <a:tc>
                  <a:txBody>
                    <a:bodyPr/>
                    <a:lstStyle/>
                    <a:p>
                      <a:r>
                        <a:rPr lang="en-US"/>
                        <a:t>Rectified Linear Unit</a:t>
                      </a:r>
                    </a:p>
                  </a:txBody>
                  <a:tcPr/>
                </a:tc>
                <a:extLst>
                  <a:ext uri="{0D108BD9-81ED-4DB2-BD59-A6C34878D82A}">
                    <a16:rowId xmlns:a16="http://schemas.microsoft.com/office/drawing/2014/main" val="3339096153"/>
                  </a:ext>
                </a:extLst>
              </a:tr>
              <a:tr h="307762">
                <a:tc>
                  <a:txBody>
                    <a:bodyPr/>
                    <a:lstStyle/>
                    <a:p>
                      <a:r>
                        <a:rPr lang="en-US"/>
                        <a:t>7</a:t>
                      </a:r>
                    </a:p>
                  </a:txBody>
                  <a:tcPr/>
                </a:tc>
                <a:tc>
                  <a:txBody>
                    <a:bodyPr/>
                    <a:lstStyle/>
                    <a:p>
                      <a:r>
                        <a:rPr lang="en-US"/>
                        <a:t>Max Pooling</a:t>
                      </a:r>
                    </a:p>
                  </a:txBody>
                  <a:tcPr/>
                </a:tc>
                <a:tc>
                  <a:txBody>
                    <a:bodyPr/>
                    <a:lstStyle/>
                    <a:p>
                      <a:r>
                        <a:rPr lang="en-US"/>
                        <a:t>(2 x 2) Max Pooling with stride [2 2] and padding [0 0 0 0]</a:t>
                      </a:r>
                    </a:p>
                  </a:txBody>
                  <a:tcPr/>
                </a:tc>
                <a:extLst>
                  <a:ext uri="{0D108BD9-81ED-4DB2-BD59-A6C34878D82A}">
                    <a16:rowId xmlns:a16="http://schemas.microsoft.com/office/drawing/2014/main" val="1255731394"/>
                  </a:ext>
                </a:extLst>
              </a:tr>
              <a:tr h="307762">
                <a:tc>
                  <a:txBody>
                    <a:bodyPr/>
                    <a:lstStyle/>
                    <a:p>
                      <a:r>
                        <a:rPr lang="en-US"/>
                        <a:t>8</a:t>
                      </a:r>
                    </a:p>
                  </a:txBody>
                  <a:tcPr/>
                </a:tc>
                <a:tc>
                  <a:txBody>
                    <a:bodyPr/>
                    <a:lstStyle/>
                    <a:p>
                      <a:r>
                        <a:rPr lang="en-US"/>
                        <a:t>Transposed Convolution</a:t>
                      </a:r>
                    </a:p>
                  </a:txBody>
                  <a:tcPr/>
                </a:tc>
                <a:tc>
                  <a:txBody>
                    <a:bodyPr/>
                    <a:lstStyle/>
                    <a:p>
                      <a:r>
                        <a:rPr lang="en-US"/>
                        <a:t>224 (4 x4 x 224) transposed convolutions with stride [2 2] and output cropping [1 1]</a:t>
                      </a:r>
                    </a:p>
                  </a:txBody>
                  <a:tcPr/>
                </a:tc>
                <a:extLst>
                  <a:ext uri="{0D108BD9-81ED-4DB2-BD59-A6C34878D82A}">
                    <a16:rowId xmlns:a16="http://schemas.microsoft.com/office/drawing/2014/main" val="413258580"/>
                  </a:ext>
                </a:extLst>
              </a:tr>
              <a:tr h="307762">
                <a:tc>
                  <a:txBody>
                    <a:bodyPr/>
                    <a:lstStyle/>
                    <a:p>
                      <a:r>
                        <a:rPr lang="en-US"/>
                        <a:t>9</a:t>
                      </a:r>
                    </a:p>
                  </a:txBody>
                  <a:tcPr/>
                </a:tc>
                <a:tc>
                  <a:txBody>
                    <a:bodyPr/>
                    <a:lstStyle/>
                    <a:p>
                      <a:r>
                        <a:rPr lang="en-US" err="1"/>
                        <a:t>ReLU</a:t>
                      </a:r>
                      <a:endParaRPr lang="en-US"/>
                    </a:p>
                  </a:txBody>
                  <a:tcPr/>
                </a:tc>
                <a:tc>
                  <a:txBody>
                    <a:bodyPr/>
                    <a:lstStyle/>
                    <a:p>
                      <a:r>
                        <a:rPr lang="en-US"/>
                        <a:t>Rectified Linear Unit</a:t>
                      </a:r>
                    </a:p>
                  </a:txBody>
                  <a:tcPr/>
                </a:tc>
                <a:extLst>
                  <a:ext uri="{0D108BD9-81ED-4DB2-BD59-A6C34878D82A}">
                    <a16:rowId xmlns:a16="http://schemas.microsoft.com/office/drawing/2014/main" val="1969988137"/>
                  </a:ext>
                </a:extLst>
              </a:tr>
              <a:tr h="307762">
                <a:tc>
                  <a:txBody>
                    <a:bodyPr/>
                    <a:lstStyle/>
                    <a:p>
                      <a:r>
                        <a:rPr lang="en-US"/>
                        <a:t>10</a:t>
                      </a:r>
                    </a:p>
                  </a:txBody>
                  <a:tcPr/>
                </a:tc>
                <a:tc>
                  <a:txBody>
                    <a:bodyPr/>
                    <a:lstStyle/>
                    <a:p>
                      <a:r>
                        <a:rPr lang="en-US"/>
                        <a:t>Transposed Convolution</a:t>
                      </a:r>
                    </a:p>
                  </a:txBody>
                  <a:tcPr/>
                </a:tc>
                <a:tc>
                  <a:txBody>
                    <a:bodyPr/>
                    <a:lstStyle/>
                    <a:p>
                      <a:r>
                        <a:rPr lang="en-US"/>
                        <a:t>224 (4 x 4 x 224) transposed convolutions with stride [2 2] and output cropping [1 1]</a:t>
                      </a:r>
                    </a:p>
                  </a:txBody>
                  <a:tcPr/>
                </a:tc>
                <a:extLst>
                  <a:ext uri="{0D108BD9-81ED-4DB2-BD59-A6C34878D82A}">
                    <a16:rowId xmlns:a16="http://schemas.microsoft.com/office/drawing/2014/main" val="1923623687"/>
                  </a:ext>
                </a:extLst>
              </a:tr>
              <a:tr h="307762">
                <a:tc>
                  <a:txBody>
                    <a:bodyPr/>
                    <a:lstStyle/>
                    <a:p>
                      <a:r>
                        <a:rPr lang="en-US"/>
                        <a:t>11</a:t>
                      </a:r>
                    </a:p>
                  </a:txBody>
                  <a:tcPr/>
                </a:tc>
                <a:tc>
                  <a:txBody>
                    <a:bodyPr/>
                    <a:lstStyle/>
                    <a:p>
                      <a:r>
                        <a:rPr lang="en-US" err="1"/>
                        <a:t>ReLU</a:t>
                      </a:r>
                      <a:endParaRPr lang="en-US"/>
                    </a:p>
                  </a:txBody>
                  <a:tcPr/>
                </a:tc>
                <a:tc>
                  <a:txBody>
                    <a:bodyPr/>
                    <a:lstStyle/>
                    <a:p>
                      <a:r>
                        <a:rPr lang="en-US"/>
                        <a:t>Rectified Linear Unit</a:t>
                      </a:r>
                    </a:p>
                  </a:txBody>
                  <a:tcPr/>
                </a:tc>
                <a:extLst>
                  <a:ext uri="{0D108BD9-81ED-4DB2-BD59-A6C34878D82A}">
                    <a16:rowId xmlns:a16="http://schemas.microsoft.com/office/drawing/2014/main" val="447606064"/>
                  </a:ext>
                </a:extLst>
              </a:tr>
              <a:tr h="307762">
                <a:tc>
                  <a:txBody>
                    <a:bodyPr/>
                    <a:lstStyle/>
                    <a:p>
                      <a:r>
                        <a:rPr lang="en-US"/>
                        <a:t>12</a:t>
                      </a:r>
                    </a:p>
                  </a:txBody>
                  <a:tcPr/>
                </a:tc>
                <a:tc>
                  <a:txBody>
                    <a:bodyPr/>
                    <a:lstStyle/>
                    <a:p>
                      <a:r>
                        <a:rPr lang="en-US"/>
                        <a:t>Convolution</a:t>
                      </a:r>
                    </a:p>
                  </a:txBody>
                  <a:tcPr/>
                </a:tc>
                <a:tc>
                  <a:txBody>
                    <a:bodyPr/>
                    <a:lstStyle/>
                    <a:p>
                      <a:r>
                        <a:rPr lang="en-US"/>
                        <a:t>3 (1 x 1 x 224) convolutions with stride [1 1] and padding [0 0 0 0]</a:t>
                      </a:r>
                    </a:p>
                  </a:txBody>
                  <a:tcPr/>
                </a:tc>
                <a:extLst>
                  <a:ext uri="{0D108BD9-81ED-4DB2-BD59-A6C34878D82A}">
                    <a16:rowId xmlns:a16="http://schemas.microsoft.com/office/drawing/2014/main" val="2625279708"/>
                  </a:ext>
                </a:extLst>
              </a:tr>
              <a:tr h="307762">
                <a:tc>
                  <a:txBody>
                    <a:bodyPr/>
                    <a:lstStyle/>
                    <a:p>
                      <a:r>
                        <a:rPr lang="en-US"/>
                        <a:t>13</a:t>
                      </a:r>
                    </a:p>
                  </a:txBody>
                  <a:tcPr/>
                </a:tc>
                <a:tc>
                  <a:txBody>
                    <a:bodyPr/>
                    <a:lstStyle/>
                    <a:p>
                      <a:r>
                        <a:rPr lang="en-US" err="1"/>
                        <a:t>Softmax</a:t>
                      </a:r>
                      <a:endParaRPr lang="en-US"/>
                    </a:p>
                  </a:txBody>
                  <a:tcPr/>
                </a:tc>
                <a:tc>
                  <a:txBody>
                    <a:bodyPr/>
                    <a:lstStyle/>
                    <a:p>
                      <a:r>
                        <a:rPr lang="en-US" err="1"/>
                        <a:t>Softmax</a:t>
                      </a:r>
                      <a:r>
                        <a:rPr lang="en-US"/>
                        <a:t> Activation</a:t>
                      </a:r>
                    </a:p>
                  </a:txBody>
                  <a:tcPr/>
                </a:tc>
                <a:extLst>
                  <a:ext uri="{0D108BD9-81ED-4DB2-BD59-A6C34878D82A}">
                    <a16:rowId xmlns:a16="http://schemas.microsoft.com/office/drawing/2014/main" val="2915614766"/>
                  </a:ext>
                </a:extLst>
              </a:tr>
              <a:tr h="307762">
                <a:tc>
                  <a:txBody>
                    <a:bodyPr/>
                    <a:lstStyle/>
                    <a:p>
                      <a:r>
                        <a:rPr lang="en-US"/>
                        <a:t>14</a:t>
                      </a:r>
                    </a:p>
                  </a:txBody>
                  <a:tcPr/>
                </a:tc>
                <a:tc>
                  <a:txBody>
                    <a:bodyPr/>
                    <a:lstStyle/>
                    <a:p>
                      <a:r>
                        <a:rPr lang="en-US"/>
                        <a:t>Pixel Classification</a:t>
                      </a:r>
                    </a:p>
                  </a:txBody>
                  <a:tcPr/>
                </a:tc>
                <a:tc>
                  <a:txBody>
                    <a:bodyPr/>
                    <a:lstStyle/>
                    <a:p>
                      <a:r>
                        <a:rPr lang="en-US"/>
                        <a:t>Cross-entropy loss with three classes: “sky”, “cloud”, “background”</a:t>
                      </a:r>
                    </a:p>
                  </a:txBody>
                  <a:tcPr/>
                </a:tc>
                <a:extLst>
                  <a:ext uri="{0D108BD9-81ED-4DB2-BD59-A6C34878D82A}">
                    <a16:rowId xmlns:a16="http://schemas.microsoft.com/office/drawing/2014/main" val="1351002879"/>
                  </a:ext>
                </a:extLst>
              </a:tr>
            </a:tbl>
          </a:graphicData>
        </a:graphic>
      </p:graphicFrame>
      <p:sp>
        <p:nvSpPr>
          <p:cNvPr id="9" name="Footer Placeholder 1">
            <a:extLst>
              <a:ext uri="{FF2B5EF4-FFF2-40B4-BE49-F238E27FC236}">
                <a16:creationId xmlns:a16="http://schemas.microsoft.com/office/drawing/2014/main" id="{426B9EEA-2D2E-49D7-A980-3A577B717CAF}"/>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11" name="TextBox 10">
            <a:extLst>
              <a:ext uri="{FF2B5EF4-FFF2-40B4-BE49-F238E27FC236}">
                <a16:creationId xmlns:a16="http://schemas.microsoft.com/office/drawing/2014/main" id="{6F67D866-DC12-4C60-A412-32EA2931CB3F}"/>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spTree>
    <p:extLst>
      <p:ext uri="{BB962C8B-B14F-4D97-AF65-F5344CB8AC3E}">
        <p14:creationId xmlns:p14="http://schemas.microsoft.com/office/powerpoint/2010/main" val="1165308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FEDC5CD-0F9D-8546-9613-7AA31BE18CC4}"/>
              </a:ext>
            </a:extLst>
          </p:cNvPr>
          <p:cNvPicPr>
            <a:picLocks noChangeAspect="1"/>
          </p:cNvPicPr>
          <p:nvPr/>
        </p:nvPicPr>
        <p:blipFill rotWithShape="1">
          <a:blip r:embed="rId2"/>
          <a:srcRect l="11051"/>
          <a:stretch/>
        </p:blipFill>
        <p:spPr>
          <a:xfrm>
            <a:off x="835124" y="1715820"/>
            <a:ext cx="2351090" cy="1486796"/>
          </a:xfrm>
          <a:prstGeom prst="rect">
            <a:avLst/>
          </a:prstGeom>
        </p:spPr>
      </p:pic>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18</a:t>
            </a:fld>
            <a:endParaRPr lang="en-US">
              <a:solidFill>
                <a:schemeClr val="accent5"/>
              </a:solidFill>
            </a:endParaRPr>
          </a:p>
        </p:txBody>
      </p:sp>
      <p:sp>
        <p:nvSpPr>
          <p:cNvPr id="6" name="Title 1">
            <a:extLst>
              <a:ext uri="{FF2B5EF4-FFF2-40B4-BE49-F238E27FC236}">
                <a16:creationId xmlns:a16="http://schemas.microsoft.com/office/drawing/2014/main" id="{67BCD928-F9D1-804E-8C91-FD00CAFAEDDE}"/>
              </a:ext>
            </a:extLst>
          </p:cNvPr>
          <p:cNvSpPr txBox="1">
            <a:spLocks/>
          </p:cNvSpPr>
          <p:nvPr/>
        </p:nvSpPr>
        <p:spPr>
          <a:xfrm>
            <a:off x="827314" y="786778"/>
            <a:ext cx="10615749" cy="617876"/>
          </a:xfrm>
          <a:prstGeom prst="rect">
            <a:avLst/>
          </a:prstGeom>
        </p:spPr>
        <p:txBody>
          <a:bodyP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800">
                <a:solidFill>
                  <a:schemeClr val="tx1"/>
                </a:solidFill>
              </a:rPr>
              <a:t>Pixel-Wise Classifier for Semantic Segmentation of SWIMSEG Images</a:t>
            </a: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19863E78-DA04-4912-B60B-B381290308BB}"/>
              </a:ext>
            </a:extLst>
          </p:cNvPr>
          <p:cNvSpPr/>
          <p:nvPr/>
        </p:nvSpPr>
        <p:spPr>
          <a:xfrm>
            <a:off x="220104" y="1564747"/>
            <a:ext cx="2185332" cy="592767"/>
          </a:xfrm>
          <a:prstGeom prst="rect">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Input: Raw RGB Images, </a:t>
            </a:r>
            <a:r>
              <a:rPr lang="en-US" i="1">
                <a:latin typeface="Calibri" panose="020F0502020204030204" pitchFamily="34" charset="0"/>
                <a:cs typeface="Calibri" panose="020F0502020204030204" pitchFamily="34" charset="0"/>
              </a:rPr>
              <a:t>n</a:t>
            </a:r>
            <a:r>
              <a:rPr lang="en-US">
                <a:latin typeface="Calibri" panose="020F0502020204030204" pitchFamily="34" charset="0"/>
                <a:cs typeface="Calibri" panose="020F0502020204030204" pitchFamily="34" charset="0"/>
              </a:rPr>
              <a:t> x </a:t>
            </a:r>
            <a:r>
              <a:rPr lang="en-US" i="1">
                <a:latin typeface="Calibri" panose="020F0502020204030204" pitchFamily="34" charset="0"/>
                <a:cs typeface="Calibri" panose="020F0502020204030204" pitchFamily="34" charset="0"/>
              </a:rPr>
              <a:t>m</a:t>
            </a:r>
            <a:r>
              <a:rPr lang="en-US">
                <a:latin typeface="Calibri" panose="020F0502020204030204" pitchFamily="34" charset="0"/>
                <a:cs typeface="Calibri" panose="020F0502020204030204" pitchFamily="34" charset="0"/>
              </a:rPr>
              <a:t> x 3</a:t>
            </a:r>
          </a:p>
        </p:txBody>
      </p:sp>
      <p:sp>
        <p:nvSpPr>
          <p:cNvPr id="38" name="TextBox 37">
            <a:extLst>
              <a:ext uri="{FF2B5EF4-FFF2-40B4-BE49-F238E27FC236}">
                <a16:creationId xmlns:a16="http://schemas.microsoft.com/office/drawing/2014/main" id="{37DE72B1-789B-4EA6-9654-B6F930304E6D}"/>
              </a:ext>
            </a:extLst>
          </p:cNvPr>
          <p:cNvSpPr txBox="1"/>
          <p:nvPr/>
        </p:nvSpPr>
        <p:spPr>
          <a:xfrm>
            <a:off x="835124" y="6070604"/>
            <a:ext cx="10882877" cy="307777"/>
          </a:xfrm>
          <a:prstGeom prst="rect">
            <a:avLst/>
          </a:prstGeom>
          <a:noFill/>
        </p:spPr>
        <p:txBody>
          <a:bodyPr wrap="square" rtlCol="0">
            <a:spAutoFit/>
          </a:bodyPr>
          <a:lstStyle/>
          <a:p>
            <a:r>
              <a:rPr lang="en-US" sz="1400" b="1">
                <a:solidFill>
                  <a:schemeClr val="bg2">
                    <a:lumMod val="50000"/>
                  </a:schemeClr>
                </a:solidFill>
              </a:rPr>
              <a:t>Source</a:t>
            </a:r>
            <a:r>
              <a:rPr lang="en-US" sz="1400">
                <a:solidFill>
                  <a:schemeClr val="bg2">
                    <a:lumMod val="50000"/>
                  </a:schemeClr>
                </a:solidFill>
              </a:rPr>
              <a:t>: Badrinarayanan et al. (2016). SegNet: A Deep Convolutional Encoder-Decoder Architecture for Image Segmentation. </a:t>
            </a:r>
            <a:r>
              <a:rPr lang="en-US" sz="1400" i="1">
                <a:solidFill>
                  <a:schemeClr val="bg2">
                    <a:lumMod val="50000"/>
                  </a:schemeClr>
                </a:solidFill>
              </a:rPr>
              <a:t>CVPR</a:t>
            </a:r>
            <a:r>
              <a:rPr lang="en-US" sz="1400">
                <a:solidFill>
                  <a:schemeClr val="bg2">
                    <a:lumMod val="50000"/>
                  </a:schemeClr>
                </a:solidFill>
              </a:rPr>
              <a:t>.</a:t>
            </a:r>
            <a:endParaRPr lang="en-US" sz="1400" baseline="30000">
              <a:solidFill>
                <a:schemeClr val="bg2">
                  <a:lumMod val="50000"/>
                </a:schemeClr>
              </a:solidFill>
            </a:endParaRPr>
          </a:p>
        </p:txBody>
      </p:sp>
      <p:sp>
        <p:nvSpPr>
          <p:cNvPr id="39" name="Footer Placeholder 1">
            <a:extLst>
              <a:ext uri="{FF2B5EF4-FFF2-40B4-BE49-F238E27FC236}">
                <a16:creationId xmlns:a16="http://schemas.microsoft.com/office/drawing/2014/main" id="{00FD9532-34CA-48F7-B1E1-C11F269E98E5}"/>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41" name="TextBox 40">
            <a:extLst>
              <a:ext uri="{FF2B5EF4-FFF2-40B4-BE49-F238E27FC236}">
                <a16:creationId xmlns:a16="http://schemas.microsoft.com/office/drawing/2014/main" id="{A23E13D4-325D-482C-AC84-994AC64D5DFC}"/>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pic>
        <p:nvPicPr>
          <p:cNvPr id="19" name="Picture 18">
            <a:extLst>
              <a:ext uri="{FF2B5EF4-FFF2-40B4-BE49-F238E27FC236}">
                <a16:creationId xmlns:a16="http://schemas.microsoft.com/office/drawing/2014/main" id="{9F0C2605-6443-ED4A-A997-CF64D86F3905}"/>
              </a:ext>
            </a:extLst>
          </p:cNvPr>
          <p:cNvPicPr>
            <a:picLocks noChangeAspect="1"/>
          </p:cNvPicPr>
          <p:nvPr/>
        </p:nvPicPr>
        <p:blipFill rotWithShape="1">
          <a:blip r:embed="rId2"/>
          <a:srcRect l="31995"/>
          <a:stretch/>
        </p:blipFill>
        <p:spPr>
          <a:xfrm>
            <a:off x="2173135" y="4322159"/>
            <a:ext cx="1797498" cy="1486796"/>
          </a:xfrm>
          <a:prstGeom prst="rect">
            <a:avLst/>
          </a:prstGeom>
        </p:spPr>
      </p:pic>
      <p:pic>
        <p:nvPicPr>
          <p:cNvPr id="21" name="Picture 20">
            <a:extLst>
              <a:ext uri="{FF2B5EF4-FFF2-40B4-BE49-F238E27FC236}">
                <a16:creationId xmlns:a16="http://schemas.microsoft.com/office/drawing/2014/main" id="{9DC65889-65E0-F242-999D-7D82BB8DC686}"/>
              </a:ext>
            </a:extLst>
          </p:cNvPr>
          <p:cNvPicPr>
            <a:picLocks noChangeAspect="1"/>
          </p:cNvPicPr>
          <p:nvPr/>
        </p:nvPicPr>
        <p:blipFill rotWithShape="1">
          <a:blip r:embed="rId3"/>
          <a:srcRect l="31203"/>
          <a:stretch/>
        </p:blipFill>
        <p:spPr>
          <a:xfrm>
            <a:off x="4182887" y="4322159"/>
            <a:ext cx="1811838" cy="1486796"/>
          </a:xfrm>
          <a:prstGeom prst="rect">
            <a:avLst/>
          </a:prstGeom>
        </p:spPr>
      </p:pic>
      <p:pic>
        <p:nvPicPr>
          <p:cNvPr id="11" name="Picture 10">
            <a:extLst>
              <a:ext uri="{FF2B5EF4-FFF2-40B4-BE49-F238E27FC236}">
                <a16:creationId xmlns:a16="http://schemas.microsoft.com/office/drawing/2014/main" id="{8B9F1B73-A1DB-8B43-B517-55143849DF57}"/>
              </a:ext>
            </a:extLst>
          </p:cNvPr>
          <p:cNvPicPr>
            <a:picLocks noChangeAspect="1"/>
          </p:cNvPicPr>
          <p:nvPr/>
        </p:nvPicPr>
        <p:blipFill>
          <a:blip r:embed="rId4"/>
          <a:stretch>
            <a:fillRect/>
          </a:stretch>
        </p:blipFill>
        <p:spPr>
          <a:xfrm>
            <a:off x="6209671" y="4348455"/>
            <a:ext cx="1790700" cy="1460500"/>
          </a:xfrm>
          <a:prstGeom prst="rect">
            <a:avLst/>
          </a:prstGeom>
        </p:spPr>
      </p:pic>
      <p:sp>
        <p:nvSpPr>
          <p:cNvPr id="31" name="Rectangle 30">
            <a:extLst>
              <a:ext uri="{FF2B5EF4-FFF2-40B4-BE49-F238E27FC236}">
                <a16:creationId xmlns:a16="http://schemas.microsoft.com/office/drawing/2014/main" id="{C4937140-783C-D14B-AC42-BBA9D5701ADA}"/>
              </a:ext>
            </a:extLst>
          </p:cNvPr>
          <p:cNvSpPr/>
          <p:nvPr/>
        </p:nvSpPr>
        <p:spPr>
          <a:xfrm>
            <a:off x="219287" y="3809725"/>
            <a:ext cx="3692750" cy="88439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Pre-Processing: Resize Image to </a:t>
            </a:r>
          </a:p>
          <a:p>
            <a:pPr algn="ctr"/>
            <a:r>
              <a:rPr lang="en-US">
                <a:latin typeface="Calibri" panose="020F0502020204030204" pitchFamily="34" charset="0"/>
                <a:cs typeface="Calibri" panose="020F0502020204030204" pitchFamily="34" charset="0"/>
              </a:rPr>
              <a:t>224 x 224 x 224, Mask Foreground </a:t>
            </a:r>
          </a:p>
          <a:p>
            <a:pPr algn="ctr"/>
            <a:r>
              <a:rPr lang="en-US">
                <a:latin typeface="Calibri" panose="020F0502020204030204" pitchFamily="34" charset="0"/>
                <a:cs typeface="Calibri" panose="020F0502020204030204" pitchFamily="34" charset="0"/>
              </a:rPr>
              <a:t>with Graph Cut algorithm</a:t>
            </a:r>
          </a:p>
        </p:txBody>
      </p:sp>
      <p:sp>
        <p:nvSpPr>
          <p:cNvPr id="37" name="Rectangle 36">
            <a:extLst>
              <a:ext uri="{FF2B5EF4-FFF2-40B4-BE49-F238E27FC236}">
                <a16:creationId xmlns:a16="http://schemas.microsoft.com/office/drawing/2014/main" id="{CB01D9D1-FA04-428C-8CB5-7343B16B4846}"/>
              </a:ext>
            </a:extLst>
          </p:cNvPr>
          <p:cNvSpPr/>
          <p:nvPr/>
        </p:nvSpPr>
        <p:spPr>
          <a:xfrm>
            <a:off x="9300607" y="4239818"/>
            <a:ext cx="2185332" cy="59276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Output: Semantic Segmentation Mask</a:t>
            </a:r>
          </a:p>
        </p:txBody>
      </p:sp>
      <p:sp>
        <p:nvSpPr>
          <p:cNvPr id="13" name="Down Arrow 12">
            <a:extLst>
              <a:ext uri="{FF2B5EF4-FFF2-40B4-BE49-F238E27FC236}">
                <a16:creationId xmlns:a16="http://schemas.microsoft.com/office/drawing/2014/main" id="{61828301-23ED-5D42-B38F-9788087C6075}"/>
              </a:ext>
            </a:extLst>
          </p:cNvPr>
          <p:cNvSpPr/>
          <p:nvPr/>
        </p:nvSpPr>
        <p:spPr>
          <a:xfrm>
            <a:off x="1664413" y="3249018"/>
            <a:ext cx="485315" cy="431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1C252BF2-D955-3345-9550-FA1FB010DB3A}"/>
              </a:ext>
            </a:extLst>
          </p:cNvPr>
          <p:cNvSpPr/>
          <p:nvPr/>
        </p:nvSpPr>
        <p:spPr>
          <a:xfrm rot="10800000">
            <a:off x="6378742" y="3773166"/>
            <a:ext cx="485315" cy="431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a:extLst>
              <a:ext uri="{FF2B5EF4-FFF2-40B4-BE49-F238E27FC236}">
                <a16:creationId xmlns:a16="http://schemas.microsoft.com/office/drawing/2014/main" id="{0F9F1153-AA12-D346-80C3-4B21D24069F9}"/>
              </a:ext>
            </a:extLst>
          </p:cNvPr>
          <p:cNvSpPr/>
          <p:nvPr/>
        </p:nvSpPr>
        <p:spPr>
          <a:xfrm rot="16200000">
            <a:off x="8429600" y="2412185"/>
            <a:ext cx="485315" cy="431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2" descr="https://qph.fs.quoracdn.net/main-qimg-fa88e20fd32249ac0cda78ae2aecdbbe">
            <a:extLst>
              <a:ext uri="{FF2B5EF4-FFF2-40B4-BE49-F238E27FC236}">
                <a16:creationId xmlns:a16="http://schemas.microsoft.com/office/drawing/2014/main" id="{F6AACBF7-0BB3-C045-921E-D39319343B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621" t="5501" r="21341" b="681"/>
          <a:stretch/>
        </p:blipFill>
        <p:spPr bwMode="auto">
          <a:xfrm>
            <a:off x="3912854" y="1635117"/>
            <a:ext cx="4191120" cy="20845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AB5269A-FD5E-4F8D-9B4A-6FA8E8D609A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9051636" y="1983601"/>
            <a:ext cx="2853205" cy="1956663"/>
          </a:xfrm>
          <a:prstGeom prst="rect">
            <a:avLst/>
          </a:prstGeom>
        </p:spPr>
      </p:pic>
    </p:spTree>
    <p:extLst>
      <p:ext uri="{BB962C8B-B14F-4D97-AF65-F5344CB8AC3E}">
        <p14:creationId xmlns:p14="http://schemas.microsoft.com/office/powerpoint/2010/main" val="385440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19</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0465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endParaRPr lang="en-US">
              <a:solidFill>
                <a:schemeClr val="tx1"/>
              </a:solidFill>
            </a:endParaRP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F532D927-803E-4572-9CD6-B8F13EA688C1}"/>
                  </a:ext>
                </a:extLst>
              </p:cNvPr>
              <p:cNvSpPr txBox="1">
                <a:spLocks/>
              </p:cNvSpPr>
              <p:nvPr/>
            </p:nvSpPr>
            <p:spPr>
              <a:xfrm>
                <a:off x="827314" y="1415144"/>
                <a:ext cx="10357154" cy="4569604"/>
              </a:xfrm>
              <a:prstGeom prst="rect">
                <a:avLst/>
              </a:prstGeom>
            </p:spPr>
            <p:txBody>
              <a:bodyPr anchor="t">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r>
                  <a:rPr lang="en-US">
                    <a:solidFill>
                      <a:schemeClr val="tx1"/>
                    </a:solidFill>
                  </a:rPr>
                  <a:t>The pixel-wise classifier obtained an average 92.366% validation accuracy on 1013 SWIMSEG images when discriminating between sky and cloud categories and obtained a mean </a:t>
                </a:r>
                <a:r>
                  <a:rPr lang="en-US" err="1">
                    <a:solidFill>
                      <a:schemeClr val="tx1"/>
                    </a:solidFill>
                  </a:rPr>
                  <a:t>IoU</a:t>
                </a:r>
                <a:r>
                  <a:rPr lang="en-US">
                    <a:solidFill>
                      <a:schemeClr val="tx1"/>
                    </a:solidFill>
                  </a:rPr>
                  <a:t> (Intersection over Union) of 87.209% for ‘Sky’ pixels and an </a:t>
                </a:r>
                <a:r>
                  <a:rPr lang="en-US" err="1">
                    <a:solidFill>
                      <a:schemeClr val="tx1"/>
                    </a:solidFill>
                  </a:rPr>
                  <a:t>IoU</a:t>
                </a:r>
                <a:r>
                  <a:rPr lang="en-US">
                    <a:solidFill>
                      <a:schemeClr val="tx1"/>
                    </a:solidFill>
                  </a:rPr>
                  <a:t> of 84.875% for ‘Cloud’ pixels during validation.</a:t>
                </a:r>
              </a:p>
              <a:p>
                <a:pPr marL="0" indent="0">
                  <a:spcBef>
                    <a:spcPts val="600"/>
                  </a:spcBef>
                  <a:buFont typeface="Wingdings 2" pitchFamily="18" charset="2"/>
                  <a:buNone/>
                </a:pPr>
                <a:endParaRPr lang="en-US">
                  <a:solidFill>
                    <a:schemeClr val="tx1"/>
                  </a:solidFill>
                </a:endParaRPr>
              </a:p>
              <a:p>
                <a:pPr marL="0" indent="0">
                  <a:spcBef>
                    <a:spcPts val="600"/>
                  </a:spcBef>
                  <a:buFont typeface="Wingdings 2" pitchFamily="18" charset="2"/>
                  <a:buNone/>
                </a:pPr>
                <a:r>
                  <a:rPr lang="en-US">
                    <a:solidFill>
                      <a:schemeClr val="tx1"/>
                    </a:solidFill>
                  </a:rPr>
                  <a:t>The pixel-wise classifier obtained an average of 87.699% validation accuracy on 100 NASA GLOBE Clouds Arctic research imagery when discriminating between sky, cloud, and background categories. Furthermore, we obtained a mean </a:t>
                </a:r>
                <a:r>
                  <a:rPr lang="en-US" err="1">
                    <a:solidFill>
                      <a:schemeClr val="tx1"/>
                    </a:solidFill>
                  </a:rPr>
                  <a:t>IoU</a:t>
                </a:r>
                <a:r>
                  <a:rPr lang="en-US">
                    <a:solidFill>
                      <a:schemeClr val="tx1"/>
                    </a:solidFill>
                  </a:rPr>
                  <a:t> of 86.130%, 85.449%, 91.477% for sky, cloud, and background pixels, respectively.</a:t>
                </a:r>
              </a:p>
              <a:p>
                <a:pPr marL="0" indent="0">
                  <a:spcBef>
                    <a:spcPts val="600"/>
                  </a:spcBef>
                  <a:buFont typeface="Wingdings 2" pitchFamily="18" charset="2"/>
                  <a:buNone/>
                </a:pPr>
                <a:endParaRPr lang="en-US">
                  <a:solidFill>
                    <a:schemeClr val="tx1"/>
                  </a:solidFill>
                </a:endParaRPr>
              </a:p>
              <a:p>
                <a:pPr marL="0" indent="0">
                  <a:spcBef>
                    <a:spcPts val="600"/>
                  </a:spcBef>
                  <a:buFont typeface="Wingdings 2" pitchFamily="18" charset="2"/>
                  <a:buNone/>
                </a:pPr>
                <a:r>
                  <a:rPr lang="en-US">
                    <a:solidFill>
                      <a:schemeClr val="tx1"/>
                    </a:solidFill>
                  </a:rPr>
                  <a:t>Note: Intersection over Union (I0U) is calculated using the </a:t>
                </a:r>
                <a:r>
                  <a:rPr lang="en-US" err="1">
                    <a:solidFill>
                      <a:schemeClr val="tx1"/>
                    </a:solidFill>
                  </a:rPr>
                  <a:t>Jaccard</a:t>
                </a:r>
                <a:r>
                  <a:rPr lang="en-US">
                    <a:solidFill>
                      <a:schemeClr val="tx1"/>
                    </a:solidFill>
                  </a:rPr>
                  <a:t> similarity coefficient: The measure of similarity between two finite sets A, B is given by:</a:t>
                </a:r>
              </a:p>
              <a:p>
                <a:pPr marL="0" indent="0">
                  <a:spcBef>
                    <a:spcPts val="600"/>
                  </a:spcBef>
                  <a:buFont typeface="Wingdings 2" pitchFamily="18" charset="2"/>
                  <a:buNone/>
                </a:pPr>
                <a:endParaRPr lang="en-US">
                  <a:solidFill>
                    <a:schemeClr val="tx1"/>
                  </a:solidFill>
                </a:endParaRPr>
              </a:p>
              <a:p>
                <a:pPr marL="0" indent="0">
                  <a:spcBef>
                    <a:spcPts val="600"/>
                  </a:spcBef>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𝐽</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𝐵</m:t>
                      </m:r>
                      <m:r>
                        <a:rPr lang="en-US" b="0" i="1" smtClean="0">
                          <a:solidFill>
                            <a:schemeClr val="tx1"/>
                          </a:solidFill>
                          <a:latin typeface="Cambria Math" panose="02040503050406030204" pitchFamily="18" charset="0"/>
                        </a:rPr>
                        <m:t>)=</m:t>
                      </m:r>
                      <m:f>
                        <m:fPr>
                          <m:ctrlPr>
                            <a:rPr lang="en-US"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𝐵</m:t>
                          </m:r>
                          <m:r>
                            <a:rPr lang="en-US" b="0" i="1" smtClean="0">
                              <a:solidFill>
                                <a:schemeClr val="tx1"/>
                              </a:solidFill>
                              <a:latin typeface="Cambria Math" panose="02040503050406030204" pitchFamily="18" charset="0"/>
                              <a:ea typeface="Cambria Math" panose="02040503050406030204" pitchFamily="18" charset="0"/>
                            </a:rPr>
                            <m:t> |</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𝐴</m:t>
                          </m:r>
                          <m:r>
                            <a:rPr lang="en-US"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𝐵</m:t>
                          </m:r>
                          <m:r>
                            <a:rPr lang="en-US" i="1">
                              <a:solidFill>
                                <a:schemeClr val="tx1"/>
                              </a:solidFill>
                              <a:latin typeface="Cambria Math" panose="02040503050406030204" pitchFamily="18" charset="0"/>
                              <a:ea typeface="Cambria Math" panose="02040503050406030204" pitchFamily="18" charset="0"/>
                            </a:rPr>
                            <m:t> |</m:t>
                          </m:r>
                        </m:den>
                      </m:f>
                    </m:oMath>
                  </m:oMathPara>
                </a14:m>
                <a:endParaRPr lang="en-US">
                  <a:solidFill>
                    <a:schemeClr val="tx1"/>
                  </a:solidFill>
                </a:endParaRPr>
              </a:p>
            </p:txBody>
          </p:sp>
        </mc:Choice>
        <mc:Fallback xmlns="">
          <p:sp>
            <p:nvSpPr>
              <p:cNvPr id="15" name="Content Placeholder 2">
                <a:extLst>
                  <a:ext uri="{FF2B5EF4-FFF2-40B4-BE49-F238E27FC236}">
                    <a16:creationId xmlns:a16="http://schemas.microsoft.com/office/drawing/2014/main" id="{F532D927-803E-4572-9CD6-B8F13EA688C1}"/>
                  </a:ext>
                </a:extLst>
              </p:cNvPr>
              <p:cNvSpPr txBox="1">
                <a:spLocks noRot="1" noChangeAspect="1" noMove="1" noResize="1" noEditPoints="1" noAdjustHandles="1" noChangeArrowheads="1" noChangeShapeType="1" noTextEdit="1"/>
              </p:cNvSpPr>
              <p:nvPr/>
            </p:nvSpPr>
            <p:spPr>
              <a:xfrm>
                <a:off x="827314" y="1415144"/>
                <a:ext cx="10357154" cy="4569604"/>
              </a:xfrm>
              <a:prstGeom prst="rect">
                <a:avLst/>
              </a:prstGeom>
              <a:blipFill>
                <a:blip r:embed="rId2"/>
                <a:stretch>
                  <a:fillRect l="-647" t="-1867" r="-177"/>
                </a:stretch>
              </a:blipFill>
            </p:spPr>
            <p:txBody>
              <a:bodyPr/>
              <a:lstStyle/>
              <a:p>
                <a:r>
                  <a:rPr lang="en-US">
                    <a:noFill/>
                  </a:rPr>
                  <a:t> </a:t>
                </a:r>
              </a:p>
            </p:txBody>
          </p:sp>
        </mc:Fallback>
      </mc:AlternateContent>
      <p:sp>
        <p:nvSpPr>
          <p:cNvPr id="16" name="Footer Placeholder 1">
            <a:extLst>
              <a:ext uri="{FF2B5EF4-FFF2-40B4-BE49-F238E27FC236}">
                <a16:creationId xmlns:a16="http://schemas.microsoft.com/office/drawing/2014/main" id="{D6EC5D67-E97C-4880-A96C-6E1C4A721CA0}"/>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18" name="TextBox 17">
            <a:extLst>
              <a:ext uri="{FF2B5EF4-FFF2-40B4-BE49-F238E27FC236}">
                <a16:creationId xmlns:a16="http://schemas.microsoft.com/office/drawing/2014/main" id="{AF42C51A-442A-47FC-8B11-21CC0BCE444D}"/>
              </a:ext>
            </a:extLst>
          </p:cNvPr>
          <p:cNvSpPr txBox="1"/>
          <p:nvPr/>
        </p:nvSpPr>
        <p:spPr>
          <a:xfrm>
            <a:off x="10323915" y="6400412"/>
            <a:ext cx="2383970" cy="276999"/>
          </a:xfrm>
          <a:prstGeom prst="rect">
            <a:avLst/>
          </a:prstGeom>
          <a:noFill/>
        </p:spPr>
        <p:txBody>
          <a:bodyPr wrap="square" rtlCol="0">
            <a:spAutoFit/>
          </a:bodyPr>
          <a:lstStyle/>
          <a:p>
            <a:r>
              <a:rPr lang="en-US" sz="1200">
                <a:solidFill>
                  <a:schemeClr val="bg1">
                    <a:lumMod val="65000"/>
                  </a:schemeClr>
                </a:solidFill>
              </a:rPr>
              <a:t>Section IV: Results</a:t>
            </a:r>
          </a:p>
        </p:txBody>
      </p:sp>
      <p:sp>
        <p:nvSpPr>
          <p:cNvPr id="10" name="Title 1">
            <a:extLst>
              <a:ext uri="{FF2B5EF4-FFF2-40B4-BE49-F238E27FC236}">
                <a16:creationId xmlns:a16="http://schemas.microsoft.com/office/drawing/2014/main" id="{39A74F23-AC3B-40C9-AC30-A10645C115AA}"/>
              </a:ext>
            </a:extLst>
          </p:cNvPr>
          <p:cNvSpPr txBox="1">
            <a:spLocks/>
          </p:cNvSpPr>
          <p:nvPr/>
        </p:nvSpPr>
        <p:spPr>
          <a:xfrm>
            <a:off x="827314" y="655752"/>
            <a:ext cx="8166035" cy="617876"/>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500">
                <a:solidFill>
                  <a:schemeClr val="tx1"/>
                </a:solidFill>
              </a:rPr>
              <a:t>Results</a:t>
            </a:r>
          </a:p>
        </p:txBody>
      </p:sp>
    </p:spTree>
    <p:extLst>
      <p:ext uri="{BB962C8B-B14F-4D97-AF65-F5344CB8AC3E}">
        <p14:creationId xmlns:p14="http://schemas.microsoft.com/office/powerpoint/2010/main" val="1687618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9986-B3B4-D443-941D-16B906DB7E1E}"/>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6A070034-C9D6-024C-B490-85A492139AC4}"/>
              </a:ext>
            </a:extLst>
          </p:cNvPr>
          <p:cNvSpPr>
            <a:spLocks noGrp="1"/>
          </p:cNvSpPr>
          <p:nvPr>
            <p:ph idx="1"/>
          </p:nvPr>
        </p:nvSpPr>
        <p:spPr>
          <a:xfrm>
            <a:off x="3869268" y="864108"/>
            <a:ext cx="7315200" cy="5120640"/>
          </a:xfrm>
        </p:spPr>
        <p:txBody>
          <a:bodyPr anchor="ctr">
            <a:normAutofit/>
          </a:bodyPr>
          <a:lstStyle/>
          <a:p>
            <a:r>
              <a:rPr lang="en-US" b="1">
                <a:solidFill>
                  <a:schemeClr val="tx1"/>
                </a:solidFill>
              </a:rPr>
              <a:t>Background of Semantic Segmentation</a:t>
            </a:r>
          </a:p>
          <a:p>
            <a:pPr lvl="1"/>
            <a:r>
              <a:rPr lang="en-US">
                <a:solidFill>
                  <a:schemeClr val="tx1"/>
                </a:solidFill>
              </a:rPr>
              <a:t>Defining Semantic Segmentation for Computer Vision</a:t>
            </a:r>
          </a:p>
          <a:p>
            <a:pPr lvl="1"/>
            <a:r>
              <a:rPr lang="en-US">
                <a:solidFill>
                  <a:schemeClr val="tx1"/>
                </a:solidFill>
              </a:rPr>
              <a:t>General Survey of Segmentation Taxonomies</a:t>
            </a:r>
          </a:p>
          <a:p>
            <a:r>
              <a:rPr lang="en-US" b="1">
                <a:solidFill>
                  <a:schemeClr val="tx1"/>
                </a:solidFill>
              </a:rPr>
              <a:t>Overview of Project Goals &amp; Objective</a:t>
            </a:r>
          </a:p>
          <a:p>
            <a:r>
              <a:rPr lang="en-US" b="1">
                <a:solidFill>
                  <a:schemeClr val="tx1"/>
                </a:solidFill>
              </a:rPr>
              <a:t>Data &amp; Methodologies</a:t>
            </a:r>
          </a:p>
          <a:p>
            <a:pPr lvl="1"/>
            <a:r>
              <a:rPr lang="en-US">
                <a:solidFill>
                  <a:schemeClr val="tx1"/>
                </a:solidFill>
              </a:rPr>
              <a:t>SWIMSEG Whole-Sky Cloud Imaging</a:t>
            </a:r>
          </a:p>
          <a:p>
            <a:pPr lvl="1"/>
            <a:r>
              <a:rPr lang="en-US">
                <a:solidFill>
                  <a:schemeClr val="tx1"/>
                </a:solidFill>
              </a:rPr>
              <a:t>Deep Learning with Convolutional Neural Networks (CNN)</a:t>
            </a:r>
          </a:p>
          <a:p>
            <a:pPr lvl="1"/>
            <a:r>
              <a:rPr lang="en-US">
                <a:solidFill>
                  <a:schemeClr val="tx1"/>
                </a:solidFill>
              </a:rPr>
              <a:t>Segmentation Pipeline</a:t>
            </a:r>
          </a:p>
          <a:p>
            <a:pPr lvl="1"/>
            <a:r>
              <a:rPr lang="en-US">
                <a:solidFill>
                  <a:schemeClr val="tx1"/>
                </a:solidFill>
              </a:rPr>
              <a:t>Incorporating NASA GLOBE Clouds Arctic Whole-Sky Imagery Data</a:t>
            </a:r>
          </a:p>
          <a:p>
            <a:pPr lvl="1"/>
            <a:r>
              <a:rPr lang="en-US">
                <a:solidFill>
                  <a:schemeClr val="tx1"/>
                </a:solidFill>
              </a:rPr>
              <a:t>Foreground Segmentation with Graph-Cuts</a:t>
            </a:r>
          </a:p>
          <a:p>
            <a:r>
              <a:rPr lang="en-US" b="1">
                <a:solidFill>
                  <a:schemeClr val="tx1"/>
                </a:solidFill>
              </a:rPr>
              <a:t>Analysis of Results</a:t>
            </a:r>
          </a:p>
          <a:p>
            <a:r>
              <a:rPr lang="en-US" b="1">
                <a:solidFill>
                  <a:schemeClr val="tx1"/>
                </a:solidFill>
              </a:rPr>
              <a:t>Implementation</a:t>
            </a:r>
          </a:p>
        </p:txBody>
      </p:sp>
      <p:sp>
        <p:nvSpPr>
          <p:cNvPr id="7" name="Footer Placeholder 6">
            <a:extLst>
              <a:ext uri="{FF2B5EF4-FFF2-40B4-BE49-F238E27FC236}">
                <a16:creationId xmlns:a16="http://schemas.microsoft.com/office/drawing/2014/main" id="{25CA5401-3DFF-5F4B-89E5-E081F1B2E3F5}"/>
              </a:ext>
            </a:extLst>
          </p:cNvPr>
          <p:cNvSpPr>
            <a:spLocks noGrp="1"/>
          </p:cNvSpPr>
          <p:nvPr>
            <p:ph type="ftr" sz="quarter" idx="11"/>
          </p:nvPr>
        </p:nvSpPr>
        <p:spPr/>
        <p:txBody>
          <a:bodyPr/>
          <a:lstStyle/>
          <a:p>
            <a:r>
              <a:rPr lang="en-US" sz="1200">
                <a:solidFill>
                  <a:schemeClr val="bg1">
                    <a:lumMod val="65000"/>
                  </a:schemeClr>
                </a:solidFill>
              </a:rPr>
              <a:t>Cayley Cruickshank DeFontes</a:t>
            </a:r>
          </a:p>
        </p:txBody>
      </p:sp>
      <p:sp>
        <p:nvSpPr>
          <p:cNvPr id="8" name="Slide Number Placeholder 7">
            <a:extLst>
              <a:ext uri="{FF2B5EF4-FFF2-40B4-BE49-F238E27FC236}">
                <a16:creationId xmlns:a16="http://schemas.microsoft.com/office/drawing/2014/main" id="{87AE5ABF-E288-4E49-86D3-523E82669459}"/>
              </a:ext>
            </a:extLst>
          </p:cNvPr>
          <p:cNvSpPr>
            <a:spLocks noGrp="1"/>
          </p:cNvSpPr>
          <p:nvPr>
            <p:ph type="sldNum" sz="quarter" idx="12"/>
          </p:nvPr>
        </p:nvSpPr>
        <p:spPr/>
        <p:txBody>
          <a:bodyPr/>
          <a:lstStyle/>
          <a:p>
            <a:fld id="{4FAB73BC-B049-4115-A692-8D63A059BFB8}" type="slidenum">
              <a:rPr lang="en-US" smtClean="0"/>
              <a:pPr/>
              <a:t>2</a:t>
            </a:fld>
            <a:endParaRPr lang="en-US"/>
          </a:p>
        </p:txBody>
      </p:sp>
    </p:spTree>
    <p:extLst>
      <p:ext uri="{BB962C8B-B14F-4D97-AF65-F5344CB8AC3E}">
        <p14:creationId xmlns:p14="http://schemas.microsoft.com/office/powerpoint/2010/main" val="1002704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20</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0465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endParaRPr lang="en-US">
              <a:solidFill>
                <a:schemeClr val="tx1"/>
              </a:solidFill>
            </a:endParaRP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15" name="Content Placeholder 2">
            <a:extLst>
              <a:ext uri="{FF2B5EF4-FFF2-40B4-BE49-F238E27FC236}">
                <a16:creationId xmlns:a16="http://schemas.microsoft.com/office/drawing/2014/main" id="{F532D927-803E-4572-9CD6-B8F13EA688C1}"/>
              </a:ext>
            </a:extLst>
          </p:cNvPr>
          <p:cNvSpPr txBox="1">
            <a:spLocks/>
          </p:cNvSpPr>
          <p:nvPr/>
        </p:nvSpPr>
        <p:spPr>
          <a:xfrm>
            <a:off x="827314" y="141514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r>
              <a:rPr lang="en-US">
                <a:solidFill>
                  <a:schemeClr val="tx1"/>
                </a:solidFill>
              </a:rPr>
              <a:t>The figures below depict the segmentation results on a sample SWIMSEG image using the 2-class pixel-wise classifier. The raw RGB image (left) has a binary ground truth map (middle). Comparing the results of the segmentation to the ground truth, we can observe regions that contain Type I error in green (false positive) and regions containing Type II error (false negative).</a:t>
            </a:r>
          </a:p>
          <a:p>
            <a:pPr marL="0" indent="0">
              <a:spcBef>
                <a:spcPts val="600"/>
              </a:spcBef>
              <a:buFont typeface="Wingdings 2" pitchFamily="18" charset="2"/>
              <a:buNone/>
            </a:pPr>
            <a:endParaRPr lang="en-US" b="1">
              <a:solidFill>
                <a:schemeClr val="tx1"/>
              </a:solidFill>
            </a:endParaRPr>
          </a:p>
          <a:p>
            <a:pPr marL="0" indent="0">
              <a:spcBef>
                <a:spcPts val="600"/>
              </a:spcBef>
              <a:buFont typeface="Wingdings 2" pitchFamily="18" charset="2"/>
              <a:buNone/>
            </a:pPr>
            <a:r>
              <a:rPr lang="en-US" b="1">
                <a:solidFill>
                  <a:schemeClr val="tx1"/>
                </a:solidFill>
              </a:rPr>
              <a:t>Figure 9: </a:t>
            </a:r>
            <a:r>
              <a:rPr lang="en-US">
                <a:solidFill>
                  <a:schemeClr val="tx1"/>
                </a:solidFill>
              </a:rPr>
              <a:t>Visualization of Type I, II Errors in Segmentation Result</a:t>
            </a:r>
          </a:p>
          <a:p>
            <a:pPr marL="0" indent="0">
              <a:spcBef>
                <a:spcPts val="600"/>
              </a:spcBef>
              <a:buFont typeface="Wingdings 2" pitchFamily="18" charset="2"/>
              <a:buNone/>
            </a:pPr>
            <a:endParaRPr lang="en-US">
              <a:solidFill>
                <a:schemeClr val="tx1"/>
              </a:solidFill>
            </a:endParaRPr>
          </a:p>
        </p:txBody>
      </p:sp>
      <p:sp>
        <p:nvSpPr>
          <p:cNvPr id="16" name="Footer Placeholder 1">
            <a:extLst>
              <a:ext uri="{FF2B5EF4-FFF2-40B4-BE49-F238E27FC236}">
                <a16:creationId xmlns:a16="http://schemas.microsoft.com/office/drawing/2014/main" id="{D6EC5D67-E97C-4880-A96C-6E1C4A721CA0}"/>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18" name="TextBox 17">
            <a:extLst>
              <a:ext uri="{FF2B5EF4-FFF2-40B4-BE49-F238E27FC236}">
                <a16:creationId xmlns:a16="http://schemas.microsoft.com/office/drawing/2014/main" id="{AF42C51A-442A-47FC-8B11-21CC0BCE444D}"/>
              </a:ext>
            </a:extLst>
          </p:cNvPr>
          <p:cNvSpPr txBox="1"/>
          <p:nvPr/>
        </p:nvSpPr>
        <p:spPr>
          <a:xfrm>
            <a:off x="10323915" y="6400412"/>
            <a:ext cx="2383970" cy="276999"/>
          </a:xfrm>
          <a:prstGeom prst="rect">
            <a:avLst/>
          </a:prstGeom>
          <a:noFill/>
        </p:spPr>
        <p:txBody>
          <a:bodyPr wrap="square" rtlCol="0">
            <a:spAutoFit/>
          </a:bodyPr>
          <a:lstStyle/>
          <a:p>
            <a:r>
              <a:rPr lang="en-US" sz="1200">
                <a:solidFill>
                  <a:schemeClr val="bg1">
                    <a:lumMod val="65000"/>
                  </a:schemeClr>
                </a:solidFill>
              </a:rPr>
              <a:t>Section IV: Results</a:t>
            </a:r>
          </a:p>
        </p:txBody>
      </p:sp>
      <p:sp>
        <p:nvSpPr>
          <p:cNvPr id="10" name="Title 1">
            <a:extLst>
              <a:ext uri="{FF2B5EF4-FFF2-40B4-BE49-F238E27FC236}">
                <a16:creationId xmlns:a16="http://schemas.microsoft.com/office/drawing/2014/main" id="{39A74F23-AC3B-40C9-AC30-A10645C115AA}"/>
              </a:ext>
            </a:extLst>
          </p:cNvPr>
          <p:cNvSpPr txBox="1">
            <a:spLocks/>
          </p:cNvSpPr>
          <p:nvPr/>
        </p:nvSpPr>
        <p:spPr>
          <a:xfrm>
            <a:off x="827314" y="655752"/>
            <a:ext cx="8166035" cy="617876"/>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500">
                <a:solidFill>
                  <a:schemeClr val="tx1"/>
                </a:solidFill>
              </a:rPr>
              <a:t>Results</a:t>
            </a:r>
          </a:p>
        </p:txBody>
      </p:sp>
      <p:pic>
        <p:nvPicPr>
          <p:cNvPr id="9" name="Picture 8">
            <a:extLst>
              <a:ext uri="{FF2B5EF4-FFF2-40B4-BE49-F238E27FC236}">
                <a16:creationId xmlns:a16="http://schemas.microsoft.com/office/drawing/2014/main" id="{5E533194-A520-4198-B4E5-A07F3933E91E}"/>
              </a:ext>
            </a:extLst>
          </p:cNvPr>
          <p:cNvPicPr>
            <a:picLocks noChangeAspect="1"/>
          </p:cNvPicPr>
          <p:nvPr/>
        </p:nvPicPr>
        <p:blipFill>
          <a:blip r:embed="rId2"/>
          <a:stretch>
            <a:fillRect/>
          </a:stretch>
        </p:blipFill>
        <p:spPr>
          <a:xfrm>
            <a:off x="5780865" y="3283370"/>
            <a:ext cx="2491306" cy="2498633"/>
          </a:xfrm>
          <a:prstGeom prst="rect">
            <a:avLst/>
          </a:prstGeom>
        </p:spPr>
      </p:pic>
      <p:pic>
        <p:nvPicPr>
          <p:cNvPr id="11" name="Picture 10">
            <a:extLst>
              <a:ext uri="{FF2B5EF4-FFF2-40B4-BE49-F238E27FC236}">
                <a16:creationId xmlns:a16="http://schemas.microsoft.com/office/drawing/2014/main" id="{1BA95AFE-330F-4A22-8389-52CF7097CC75}"/>
              </a:ext>
            </a:extLst>
          </p:cNvPr>
          <p:cNvPicPr>
            <a:picLocks noChangeAspect="1"/>
          </p:cNvPicPr>
          <p:nvPr/>
        </p:nvPicPr>
        <p:blipFill>
          <a:blip r:embed="rId3"/>
          <a:stretch>
            <a:fillRect/>
          </a:stretch>
        </p:blipFill>
        <p:spPr>
          <a:xfrm>
            <a:off x="3266283" y="3275220"/>
            <a:ext cx="2514582" cy="2514582"/>
          </a:xfrm>
          <a:prstGeom prst="rect">
            <a:avLst/>
          </a:prstGeom>
        </p:spPr>
      </p:pic>
      <p:pic>
        <p:nvPicPr>
          <p:cNvPr id="12" name="Picture 11">
            <a:extLst>
              <a:ext uri="{FF2B5EF4-FFF2-40B4-BE49-F238E27FC236}">
                <a16:creationId xmlns:a16="http://schemas.microsoft.com/office/drawing/2014/main" id="{2613BBFB-0574-4AAB-918D-F87B45552E29}"/>
              </a:ext>
            </a:extLst>
          </p:cNvPr>
          <p:cNvPicPr>
            <a:picLocks noChangeAspect="1"/>
          </p:cNvPicPr>
          <p:nvPr/>
        </p:nvPicPr>
        <p:blipFill>
          <a:blip r:embed="rId4"/>
          <a:stretch>
            <a:fillRect/>
          </a:stretch>
        </p:blipFill>
        <p:spPr>
          <a:xfrm>
            <a:off x="827314" y="3271620"/>
            <a:ext cx="2518182" cy="2518182"/>
          </a:xfrm>
          <a:prstGeom prst="rect">
            <a:avLst/>
          </a:prstGeom>
        </p:spPr>
      </p:pic>
    </p:spTree>
    <p:extLst>
      <p:ext uri="{BB962C8B-B14F-4D97-AF65-F5344CB8AC3E}">
        <p14:creationId xmlns:p14="http://schemas.microsoft.com/office/powerpoint/2010/main" val="1578189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21</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0465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endParaRPr lang="en-US">
              <a:solidFill>
                <a:schemeClr val="tx1"/>
              </a:solidFill>
            </a:endParaRP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15" name="Content Placeholder 2">
            <a:extLst>
              <a:ext uri="{FF2B5EF4-FFF2-40B4-BE49-F238E27FC236}">
                <a16:creationId xmlns:a16="http://schemas.microsoft.com/office/drawing/2014/main" id="{F532D927-803E-4572-9CD6-B8F13EA688C1}"/>
              </a:ext>
            </a:extLst>
          </p:cNvPr>
          <p:cNvSpPr txBox="1">
            <a:spLocks/>
          </p:cNvSpPr>
          <p:nvPr/>
        </p:nvSpPr>
        <p:spPr>
          <a:xfrm>
            <a:off x="827314" y="1415144"/>
            <a:ext cx="10357154" cy="4569604"/>
          </a:xfrm>
          <a:prstGeom prst="rect">
            <a:avLst/>
          </a:prstGeom>
        </p:spPr>
        <p:txBody>
          <a:bodyPr anchor="t">
            <a:normAutofit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r>
              <a:rPr lang="en-US">
                <a:solidFill>
                  <a:schemeClr val="tx1"/>
                </a:solidFill>
              </a:rPr>
              <a:t>To perform semantic segmentation on SWIMSEG data: </a:t>
            </a:r>
          </a:p>
          <a:p>
            <a:pPr marL="0" indent="0">
              <a:spcBef>
                <a:spcPts val="600"/>
              </a:spcBef>
              <a:buFont typeface="Wingdings 2" pitchFamily="18" charset="2"/>
              <a:buNone/>
            </a:pPr>
            <a:r>
              <a:rPr lang="en-US">
                <a:solidFill>
                  <a:schemeClr val="tx1"/>
                </a:solidFill>
              </a:rPr>
              <a:t>Open GitHub repository, </a:t>
            </a:r>
            <a:r>
              <a:rPr lang="en-US" err="1">
                <a:solidFill>
                  <a:schemeClr val="tx1"/>
                </a:solidFill>
              </a:rPr>
              <a:t>GraphCut+CNN</a:t>
            </a:r>
            <a:r>
              <a:rPr lang="en-US">
                <a:solidFill>
                  <a:schemeClr val="tx1"/>
                </a:solidFill>
              </a:rPr>
              <a:t> located at: </a:t>
            </a:r>
            <a:r>
              <a:rPr lang="en-US" err="1">
                <a:solidFill>
                  <a:schemeClr val="tx1"/>
                </a:solidFill>
              </a:rPr>
              <a:t>cdefonte</a:t>
            </a:r>
            <a:r>
              <a:rPr lang="en-US">
                <a:solidFill>
                  <a:schemeClr val="tx1"/>
                </a:solidFill>
              </a:rPr>
              <a:t>\</a:t>
            </a:r>
            <a:r>
              <a:rPr lang="en-US" err="1">
                <a:solidFill>
                  <a:schemeClr val="tx1"/>
                </a:solidFill>
              </a:rPr>
              <a:t>GraphCut</a:t>
            </a:r>
            <a:r>
              <a:rPr lang="en-US">
                <a:solidFill>
                  <a:schemeClr val="tx1"/>
                </a:solidFill>
              </a:rPr>
              <a:t>-CNN</a:t>
            </a:r>
          </a:p>
          <a:p>
            <a:pPr marL="0" indent="0">
              <a:spcBef>
                <a:spcPts val="600"/>
              </a:spcBef>
              <a:buFont typeface="Wingdings 2" pitchFamily="18" charset="2"/>
              <a:buNone/>
            </a:pPr>
            <a:r>
              <a:rPr lang="en-US">
                <a:solidFill>
                  <a:schemeClr val="tx1"/>
                </a:solidFill>
              </a:rPr>
              <a:t>SWIMSEG data is located at: </a:t>
            </a:r>
            <a:r>
              <a:rPr lang="en-US" err="1">
                <a:solidFill>
                  <a:schemeClr val="tx1"/>
                </a:solidFill>
              </a:rPr>
              <a:t>GraphCut_CNN</a:t>
            </a:r>
            <a:r>
              <a:rPr lang="en-US">
                <a:solidFill>
                  <a:schemeClr val="tx1"/>
                </a:solidFill>
              </a:rPr>
              <a:t>\2_classes folder</a:t>
            </a:r>
          </a:p>
          <a:p>
            <a:pPr marL="0" indent="0">
              <a:spcBef>
                <a:spcPts val="600"/>
              </a:spcBef>
              <a:buFont typeface="Wingdings 2" pitchFamily="18" charset="2"/>
              <a:buNone/>
            </a:pPr>
            <a:r>
              <a:rPr lang="en-US">
                <a:solidFill>
                  <a:schemeClr val="tx1"/>
                </a:solidFill>
              </a:rPr>
              <a:t>	Contains: Demo, training files, relevant functions, sample image</a:t>
            </a:r>
          </a:p>
          <a:p>
            <a:pPr marL="0" indent="0">
              <a:spcBef>
                <a:spcPts val="600"/>
              </a:spcBef>
              <a:buFont typeface="Wingdings 2" pitchFamily="18" charset="2"/>
              <a:buNone/>
            </a:pPr>
            <a:r>
              <a:rPr lang="en-US">
                <a:solidFill>
                  <a:schemeClr val="tx1"/>
                </a:solidFill>
              </a:rPr>
              <a:t>	Demo: demo_2classes.m</a:t>
            </a:r>
          </a:p>
          <a:p>
            <a:pPr marL="0" indent="0">
              <a:spcBef>
                <a:spcPts val="600"/>
              </a:spcBef>
              <a:buFont typeface="Wingdings 2" pitchFamily="18" charset="2"/>
              <a:buNone/>
            </a:pPr>
            <a:r>
              <a:rPr lang="en-US">
                <a:solidFill>
                  <a:schemeClr val="tx1"/>
                </a:solidFill>
              </a:rPr>
              <a:t>	Training: training_2classes.m</a:t>
            </a:r>
          </a:p>
          <a:p>
            <a:pPr marL="0" indent="0">
              <a:spcBef>
                <a:spcPts val="600"/>
              </a:spcBef>
              <a:buFont typeface="Wingdings 2" pitchFamily="18" charset="2"/>
              <a:buNone/>
            </a:pPr>
            <a:endParaRPr lang="en-US">
              <a:solidFill>
                <a:schemeClr val="tx1"/>
              </a:solidFill>
            </a:endParaRPr>
          </a:p>
          <a:p>
            <a:pPr marL="0" indent="0">
              <a:spcBef>
                <a:spcPts val="600"/>
              </a:spcBef>
              <a:buFont typeface="Wingdings 2" pitchFamily="18" charset="2"/>
              <a:buNone/>
            </a:pPr>
            <a:r>
              <a:rPr lang="en-US">
                <a:solidFill>
                  <a:schemeClr val="tx1"/>
                </a:solidFill>
              </a:rPr>
              <a:t>NASA GLOBE Clouds data is located at: </a:t>
            </a:r>
            <a:r>
              <a:rPr lang="en-US" err="1">
                <a:solidFill>
                  <a:schemeClr val="tx1"/>
                </a:solidFill>
              </a:rPr>
              <a:t>GraphCut_CNN</a:t>
            </a:r>
            <a:r>
              <a:rPr lang="en-US">
                <a:solidFill>
                  <a:schemeClr val="tx1"/>
                </a:solidFill>
              </a:rPr>
              <a:t>\3_classes folder</a:t>
            </a:r>
          </a:p>
          <a:p>
            <a:pPr marL="0" indent="0">
              <a:spcBef>
                <a:spcPts val="600"/>
              </a:spcBef>
              <a:buFont typeface="Wingdings 2" pitchFamily="18" charset="2"/>
              <a:buNone/>
            </a:pPr>
            <a:r>
              <a:rPr lang="en-US">
                <a:solidFill>
                  <a:schemeClr val="tx1"/>
                </a:solidFill>
              </a:rPr>
              <a:t>	Contains: Demo, training files, relevant functions, sample image</a:t>
            </a:r>
          </a:p>
          <a:p>
            <a:pPr marL="0" indent="0">
              <a:spcBef>
                <a:spcPts val="600"/>
              </a:spcBef>
              <a:buFont typeface="Wingdings 2" pitchFamily="18" charset="2"/>
              <a:buNone/>
            </a:pPr>
            <a:r>
              <a:rPr lang="en-US">
                <a:solidFill>
                  <a:schemeClr val="tx1"/>
                </a:solidFill>
              </a:rPr>
              <a:t>	Demo: demo_3classes.m</a:t>
            </a:r>
          </a:p>
          <a:p>
            <a:pPr marL="0" indent="0">
              <a:spcBef>
                <a:spcPts val="600"/>
              </a:spcBef>
              <a:buFont typeface="Wingdings 2" pitchFamily="18" charset="2"/>
              <a:buNone/>
            </a:pPr>
            <a:r>
              <a:rPr lang="en-US">
                <a:solidFill>
                  <a:schemeClr val="tx1"/>
                </a:solidFill>
              </a:rPr>
              <a:t>	Training: training_3classes.m</a:t>
            </a:r>
          </a:p>
          <a:p>
            <a:pPr marL="0" indent="0">
              <a:spcBef>
                <a:spcPts val="600"/>
              </a:spcBef>
              <a:buFont typeface="Wingdings 2" pitchFamily="18" charset="2"/>
              <a:buNone/>
            </a:pPr>
            <a:r>
              <a:rPr lang="en-US">
                <a:solidFill>
                  <a:schemeClr val="tx1"/>
                </a:solidFill>
              </a:rPr>
              <a:t>There is no need to edit the files to run the demo. Training files require users to request the SWIMSEG images from the link provided. Requests for NASA GLOBE Clouds images can be made to </a:t>
            </a:r>
            <a:r>
              <a:rPr lang="en-US" err="1">
                <a:solidFill>
                  <a:schemeClr val="tx1"/>
                </a:solidFill>
              </a:rPr>
              <a:t>cayley</a:t>
            </a:r>
            <a:r>
              <a:rPr lang="en-US">
                <a:solidFill>
                  <a:schemeClr val="tx1"/>
                </a:solidFill>
              </a:rPr>
              <a:t> (dot)a(dot)</a:t>
            </a:r>
            <a:r>
              <a:rPr lang="en-US" err="1">
                <a:solidFill>
                  <a:schemeClr val="tx1"/>
                </a:solidFill>
              </a:rPr>
              <a:t>defontes</a:t>
            </a:r>
            <a:r>
              <a:rPr lang="en-US">
                <a:solidFill>
                  <a:schemeClr val="tx1"/>
                </a:solidFill>
              </a:rPr>
              <a:t>(at)</a:t>
            </a:r>
            <a:r>
              <a:rPr lang="en-US" err="1">
                <a:solidFill>
                  <a:schemeClr val="tx1"/>
                </a:solidFill>
              </a:rPr>
              <a:t>nasa</a:t>
            </a:r>
            <a:r>
              <a:rPr lang="en-US">
                <a:solidFill>
                  <a:schemeClr val="tx1"/>
                </a:solidFill>
              </a:rPr>
              <a:t>(dot)gov.</a:t>
            </a:r>
          </a:p>
        </p:txBody>
      </p:sp>
      <p:sp>
        <p:nvSpPr>
          <p:cNvPr id="16" name="Footer Placeholder 1">
            <a:extLst>
              <a:ext uri="{FF2B5EF4-FFF2-40B4-BE49-F238E27FC236}">
                <a16:creationId xmlns:a16="http://schemas.microsoft.com/office/drawing/2014/main" id="{D6EC5D67-E97C-4880-A96C-6E1C4A721CA0}"/>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18" name="TextBox 17">
            <a:extLst>
              <a:ext uri="{FF2B5EF4-FFF2-40B4-BE49-F238E27FC236}">
                <a16:creationId xmlns:a16="http://schemas.microsoft.com/office/drawing/2014/main" id="{AF42C51A-442A-47FC-8B11-21CC0BCE444D}"/>
              </a:ext>
            </a:extLst>
          </p:cNvPr>
          <p:cNvSpPr txBox="1"/>
          <p:nvPr/>
        </p:nvSpPr>
        <p:spPr>
          <a:xfrm>
            <a:off x="9903291" y="6394270"/>
            <a:ext cx="2383970" cy="276999"/>
          </a:xfrm>
          <a:prstGeom prst="rect">
            <a:avLst/>
          </a:prstGeom>
          <a:noFill/>
        </p:spPr>
        <p:txBody>
          <a:bodyPr wrap="square" rtlCol="0">
            <a:spAutoFit/>
          </a:bodyPr>
          <a:lstStyle/>
          <a:p>
            <a:r>
              <a:rPr lang="en-US" sz="1200">
                <a:solidFill>
                  <a:schemeClr val="bg1">
                    <a:lumMod val="65000"/>
                  </a:schemeClr>
                </a:solidFill>
              </a:rPr>
              <a:t>Section V: Implementation</a:t>
            </a:r>
          </a:p>
        </p:txBody>
      </p:sp>
      <p:sp>
        <p:nvSpPr>
          <p:cNvPr id="10" name="Title 1">
            <a:extLst>
              <a:ext uri="{FF2B5EF4-FFF2-40B4-BE49-F238E27FC236}">
                <a16:creationId xmlns:a16="http://schemas.microsoft.com/office/drawing/2014/main" id="{39A74F23-AC3B-40C9-AC30-A10645C115AA}"/>
              </a:ext>
            </a:extLst>
          </p:cNvPr>
          <p:cNvSpPr txBox="1">
            <a:spLocks/>
          </p:cNvSpPr>
          <p:nvPr/>
        </p:nvSpPr>
        <p:spPr>
          <a:xfrm>
            <a:off x="827314" y="655752"/>
            <a:ext cx="8166035" cy="617876"/>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500">
                <a:solidFill>
                  <a:schemeClr val="tx1"/>
                </a:solidFill>
              </a:rPr>
              <a:t>How to Use:</a:t>
            </a:r>
          </a:p>
        </p:txBody>
      </p:sp>
    </p:spTree>
    <p:extLst>
      <p:ext uri="{BB962C8B-B14F-4D97-AF65-F5344CB8AC3E}">
        <p14:creationId xmlns:p14="http://schemas.microsoft.com/office/powerpoint/2010/main" val="868206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9986-B3B4-D443-941D-16B906DB7E1E}"/>
              </a:ext>
            </a:extLst>
          </p:cNvPr>
          <p:cNvSpPr>
            <a:spLocks noGrp="1"/>
          </p:cNvSpPr>
          <p:nvPr>
            <p:ph type="title"/>
          </p:nvPr>
        </p:nvSpPr>
        <p:spPr/>
        <p:txBody>
          <a:bodyPr>
            <a:normAutofit/>
          </a:bodyPr>
          <a:lstStyle/>
          <a:p>
            <a:r>
              <a:rPr lang="en-US" sz="3500"/>
              <a:t>What is Semantic Segmentation?</a:t>
            </a:r>
          </a:p>
        </p:txBody>
      </p:sp>
      <p:sp>
        <p:nvSpPr>
          <p:cNvPr id="3" name="Content Placeholder 2">
            <a:extLst>
              <a:ext uri="{FF2B5EF4-FFF2-40B4-BE49-F238E27FC236}">
                <a16:creationId xmlns:a16="http://schemas.microsoft.com/office/drawing/2014/main" id="{6A070034-C9D6-024C-B490-85A492139AC4}"/>
              </a:ext>
            </a:extLst>
          </p:cNvPr>
          <p:cNvSpPr>
            <a:spLocks noGrp="1"/>
          </p:cNvSpPr>
          <p:nvPr>
            <p:ph idx="1"/>
          </p:nvPr>
        </p:nvSpPr>
        <p:spPr/>
        <p:txBody>
          <a:bodyPr anchor="t">
            <a:normAutofit/>
          </a:bodyPr>
          <a:lstStyle/>
          <a:p>
            <a:pPr marL="0" indent="0">
              <a:buNone/>
            </a:pPr>
            <a:r>
              <a:rPr lang="en-US" b="1">
                <a:solidFill>
                  <a:schemeClr val="tx1"/>
                </a:solidFill>
              </a:rPr>
              <a:t>Semantic Segmentation</a:t>
            </a:r>
            <a:r>
              <a:rPr lang="en-US">
                <a:solidFill>
                  <a:schemeClr val="tx1"/>
                </a:solidFill>
              </a:rPr>
              <a:t>, also known as </a:t>
            </a:r>
            <a:r>
              <a:rPr lang="en-US" b="1">
                <a:solidFill>
                  <a:schemeClr val="tx1"/>
                </a:solidFill>
              </a:rPr>
              <a:t>pixel-wise classification</a:t>
            </a:r>
            <a:r>
              <a:rPr lang="en-US">
                <a:solidFill>
                  <a:schemeClr val="tx1"/>
                </a:solidFill>
              </a:rPr>
              <a:t>, combines two goals:</a:t>
            </a:r>
          </a:p>
          <a:p>
            <a:pPr lvl="1"/>
            <a:r>
              <a:rPr lang="en-US">
                <a:solidFill>
                  <a:schemeClr val="tx1"/>
                </a:solidFill>
              </a:rPr>
              <a:t>Partition an image into semantically meaningful parts.</a:t>
            </a:r>
          </a:p>
          <a:p>
            <a:pPr lvl="1"/>
            <a:r>
              <a:rPr lang="en-US">
                <a:solidFill>
                  <a:schemeClr val="tx1"/>
                </a:solidFill>
              </a:rPr>
              <a:t>Assign each pixel to one of </a:t>
            </a:r>
            <a:r>
              <a:rPr lang="en-US" i="1">
                <a:solidFill>
                  <a:schemeClr val="tx1"/>
                </a:solidFill>
              </a:rPr>
              <a:t>n</a:t>
            </a:r>
            <a:r>
              <a:rPr lang="en-US">
                <a:solidFill>
                  <a:schemeClr val="tx1"/>
                </a:solidFill>
              </a:rPr>
              <a:t> pre-determined classes or categories.</a:t>
            </a:r>
          </a:p>
          <a:p>
            <a:pPr marL="0" indent="0">
              <a:buNone/>
            </a:pPr>
            <a:r>
              <a:rPr lang="en-US" b="1">
                <a:solidFill>
                  <a:schemeClr val="tx1"/>
                </a:solidFill>
              </a:rPr>
              <a:t>Figure 1: </a:t>
            </a:r>
            <a:r>
              <a:rPr lang="en-US">
                <a:solidFill>
                  <a:schemeClr val="tx1"/>
                </a:solidFill>
              </a:rPr>
              <a:t>Semantic Segmentation of Objects in Traffic Scene</a:t>
            </a:r>
          </a:p>
          <a:p>
            <a:pPr marL="0" indent="0">
              <a:buNone/>
            </a:pPr>
            <a:endParaRPr lang="en-US" b="1">
              <a:solidFill>
                <a:schemeClr val="tx1"/>
              </a:solidFill>
            </a:endParaRPr>
          </a:p>
          <a:p>
            <a:pPr marL="0" indent="0">
              <a:buNone/>
            </a:pPr>
            <a:endParaRPr lang="en-US" b="1">
              <a:solidFill>
                <a:schemeClr val="tx1"/>
              </a:solidFill>
            </a:endParaRPr>
          </a:p>
          <a:p>
            <a:pPr marL="0" indent="0">
              <a:buNone/>
            </a:pPr>
            <a:endParaRPr lang="en-US" b="1">
              <a:solidFill>
                <a:schemeClr val="tx1"/>
              </a:solidFill>
            </a:endParaRPr>
          </a:p>
          <a:p>
            <a:pPr marL="0" indent="0">
              <a:buNone/>
            </a:pPr>
            <a:endParaRPr lang="en-US" b="1">
              <a:solidFill>
                <a:schemeClr val="tx1"/>
              </a:solidFill>
            </a:endParaRPr>
          </a:p>
          <a:p>
            <a:pPr marL="0" indent="0">
              <a:buNone/>
            </a:pPr>
            <a:endParaRPr lang="en-US" b="1">
              <a:solidFill>
                <a:schemeClr val="tx1"/>
              </a:solidFill>
            </a:endParaRPr>
          </a:p>
          <a:p>
            <a:pPr marL="0" indent="0">
              <a:buNone/>
            </a:pPr>
            <a:endParaRPr lang="en-US" b="1">
              <a:solidFill>
                <a:schemeClr val="tx1"/>
              </a:solidFill>
            </a:endParaRPr>
          </a:p>
          <a:p>
            <a:pPr marL="0" indent="0">
              <a:buNone/>
            </a:pPr>
            <a:endParaRPr lang="en-US">
              <a:solidFill>
                <a:schemeClr val="tx1"/>
              </a:solidFill>
            </a:endParaRPr>
          </a:p>
          <a:p>
            <a:pPr lvl="1"/>
            <a:endParaRPr lang="en-US" sz="2000">
              <a:solidFill>
                <a:schemeClr val="tx1"/>
              </a:solidFill>
            </a:endParaRPr>
          </a:p>
          <a:p>
            <a:pPr marL="0" indent="0">
              <a:buNone/>
            </a:pPr>
            <a:endParaRPr lang="en-US">
              <a:solidFill>
                <a:schemeClr val="tx1"/>
              </a:solidFill>
            </a:endParaRPr>
          </a:p>
        </p:txBody>
      </p:sp>
      <p:pic>
        <p:nvPicPr>
          <p:cNvPr id="5" name="Picture 4">
            <a:extLst>
              <a:ext uri="{FF2B5EF4-FFF2-40B4-BE49-F238E27FC236}">
                <a16:creationId xmlns:a16="http://schemas.microsoft.com/office/drawing/2014/main" id="{3DBD66F9-6C0D-594E-B0C0-27B317D03C5C}"/>
              </a:ext>
            </a:extLst>
          </p:cNvPr>
          <p:cNvPicPr>
            <a:picLocks noChangeAspect="1"/>
          </p:cNvPicPr>
          <p:nvPr/>
        </p:nvPicPr>
        <p:blipFill>
          <a:blip r:embed="rId2"/>
          <a:stretch>
            <a:fillRect/>
          </a:stretch>
        </p:blipFill>
        <p:spPr>
          <a:xfrm>
            <a:off x="3869268" y="2645229"/>
            <a:ext cx="5938761" cy="3014645"/>
          </a:xfrm>
          <a:prstGeom prst="rect">
            <a:avLst/>
          </a:prstGeom>
        </p:spPr>
      </p:pic>
      <p:sp>
        <p:nvSpPr>
          <p:cNvPr id="6" name="TextBox 5">
            <a:extLst>
              <a:ext uri="{FF2B5EF4-FFF2-40B4-BE49-F238E27FC236}">
                <a16:creationId xmlns:a16="http://schemas.microsoft.com/office/drawing/2014/main" id="{B883D421-6162-0641-A41D-97EE6EF038EC}"/>
              </a:ext>
            </a:extLst>
          </p:cNvPr>
          <p:cNvSpPr txBox="1"/>
          <p:nvPr/>
        </p:nvSpPr>
        <p:spPr>
          <a:xfrm>
            <a:off x="3869268" y="5659874"/>
            <a:ext cx="5862561" cy="523220"/>
          </a:xfrm>
          <a:prstGeom prst="rect">
            <a:avLst/>
          </a:prstGeom>
          <a:noFill/>
        </p:spPr>
        <p:txBody>
          <a:bodyPr wrap="square" rtlCol="0">
            <a:spAutoFit/>
          </a:bodyPr>
          <a:lstStyle/>
          <a:p>
            <a:r>
              <a:rPr lang="en-US" sz="1400" b="1">
                <a:solidFill>
                  <a:schemeClr val="bg2">
                    <a:lumMod val="50000"/>
                  </a:schemeClr>
                </a:solidFill>
              </a:rPr>
              <a:t>Source</a:t>
            </a:r>
            <a:r>
              <a:rPr lang="en-US" sz="1400">
                <a:solidFill>
                  <a:schemeClr val="bg2">
                    <a:lumMod val="50000"/>
                  </a:schemeClr>
                </a:solidFill>
              </a:rPr>
              <a:t>: Kundu, et al. (2016). Feature Space Optimization for Semantic Video Segmentation. </a:t>
            </a:r>
            <a:r>
              <a:rPr lang="en-US" sz="1400" i="1">
                <a:solidFill>
                  <a:schemeClr val="bg2">
                    <a:lumMod val="50000"/>
                  </a:schemeClr>
                </a:solidFill>
              </a:rPr>
              <a:t>CVPR</a:t>
            </a:r>
            <a:r>
              <a:rPr lang="en-US" sz="1400">
                <a:solidFill>
                  <a:schemeClr val="bg2">
                    <a:lumMod val="50000"/>
                  </a:schemeClr>
                </a:solidFill>
              </a:rPr>
              <a:t>.</a:t>
            </a:r>
          </a:p>
        </p:txBody>
      </p:sp>
      <p:sp>
        <p:nvSpPr>
          <p:cNvPr id="7" name="Footer Placeholder 6">
            <a:extLst>
              <a:ext uri="{FF2B5EF4-FFF2-40B4-BE49-F238E27FC236}">
                <a16:creationId xmlns:a16="http://schemas.microsoft.com/office/drawing/2014/main" id="{25CA5401-3DFF-5F4B-89E5-E081F1B2E3F5}"/>
              </a:ext>
            </a:extLst>
          </p:cNvPr>
          <p:cNvSpPr>
            <a:spLocks noGrp="1"/>
          </p:cNvSpPr>
          <p:nvPr>
            <p:ph type="ftr" sz="quarter" idx="11"/>
          </p:nvPr>
        </p:nvSpPr>
        <p:spPr/>
        <p:txBody>
          <a:bodyPr/>
          <a:lstStyle/>
          <a:p>
            <a:r>
              <a:rPr lang="en-US" sz="1200">
                <a:solidFill>
                  <a:schemeClr val="bg1">
                    <a:lumMod val="65000"/>
                  </a:schemeClr>
                </a:solidFill>
              </a:rPr>
              <a:t>Cayley Cruickshank DeFontes</a:t>
            </a:r>
          </a:p>
        </p:txBody>
      </p:sp>
      <p:sp>
        <p:nvSpPr>
          <p:cNvPr id="8" name="Slide Number Placeholder 7">
            <a:extLst>
              <a:ext uri="{FF2B5EF4-FFF2-40B4-BE49-F238E27FC236}">
                <a16:creationId xmlns:a16="http://schemas.microsoft.com/office/drawing/2014/main" id="{87AE5ABF-E288-4E49-86D3-523E82669459}"/>
              </a:ext>
            </a:extLst>
          </p:cNvPr>
          <p:cNvSpPr>
            <a:spLocks noGrp="1"/>
          </p:cNvSpPr>
          <p:nvPr>
            <p:ph type="sldNum" sz="quarter" idx="12"/>
          </p:nvPr>
        </p:nvSpPr>
        <p:spPr/>
        <p:txBody>
          <a:bodyPr/>
          <a:lstStyle/>
          <a:p>
            <a:fld id="{4FAB73BC-B049-4115-A692-8D63A059BFB8}" type="slidenum">
              <a:rPr lang="en-US" smtClean="0"/>
              <a:pPr/>
              <a:t>3</a:t>
            </a:fld>
            <a:endParaRPr lang="en-US"/>
          </a:p>
        </p:txBody>
      </p:sp>
      <p:sp>
        <p:nvSpPr>
          <p:cNvPr id="10" name="TextBox 9">
            <a:extLst>
              <a:ext uri="{FF2B5EF4-FFF2-40B4-BE49-F238E27FC236}">
                <a16:creationId xmlns:a16="http://schemas.microsoft.com/office/drawing/2014/main" id="{BCFE9581-B86B-4084-8E52-18EACBC188E2}"/>
              </a:ext>
            </a:extLst>
          </p:cNvPr>
          <p:cNvSpPr txBox="1"/>
          <p:nvPr/>
        </p:nvSpPr>
        <p:spPr>
          <a:xfrm>
            <a:off x="9808029" y="6400412"/>
            <a:ext cx="1829789" cy="276999"/>
          </a:xfrm>
          <a:prstGeom prst="rect">
            <a:avLst/>
          </a:prstGeom>
          <a:noFill/>
        </p:spPr>
        <p:txBody>
          <a:bodyPr wrap="square" rtlCol="0">
            <a:spAutoFit/>
          </a:bodyPr>
          <a:lstStyle/>
          <a:p>
            <a:r>
              <a:rPr lang="en-US" sz="1200">
                <a:solidFill>
                  <a:schemeClr val="bg1">
                    <a:lumMod val="65000"/>
                  </a:schemeClr>
                </a:solidFill>
              </a:rPr>
              <a:t>Section I: Background</a:t>
            </a:r>
          </a:p>
        </p:txBody>
      </p:sp>
    </p:spTree>
    <p:extLst>
      <p:ext uri="{BB962C8B-B14F-4D97-AF65-F5344CB8AC3E}">
        <p14:creationId xmlns:p14="http://schemas.microsoft.com/office/powerpoint/2010/main" val="280040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9986-B3B4-D443-941D-16B906DB7E1E}"/>
              </a:ext>
            </a:extLst>
          </p:cNvPr>
          <p:cNvSpPr>
            <a:spLocks noGrp="1"/>
          </p:cNvSpPr>
          <p:nvPr>
            <p:ph type="title"/>
          </p:nvPr>
        </p:nvSpPr>
        <p:spPr/>
        <p:txBody>
          <a:bodyPr>
            <a:normAutofit/>
          </a:bodyPr>
          <a:lstStyle/>
          <a:p>
            <a:r>
              <a:rPr lang="en-US" sz="3500"/>
              <a:t>What Differentiates Semantic Segmentation from Other Image Classification Tasks?</a:t>
            </a:r>
          </a:p>
        </p:txBody>
      </p:sp>
      <p:sp>
        <p:nvSpPr>
          <p:cNvPr id="3" name="Content Placeholder 2">
            <a:extLst>
              <a:ext uri="{FF2B5EF4-FFF2-40B4-BE49-F238E27FC236}">
                <a16:creationId xmlns:a16="http://schemas.microsoft.com/office/drawing/2014/main" id="{6A070034-C9D6-024C-B490-85A492139AC4}"/>
              </a:ext>
            </a:extLst>
          </p:cNvPr>
          <p:cNvSpPr>
            <a:spLocks noGrp="1"/>
          </p:cNvSpPr>
          <p:nvPr>
            <p:ph idx="1"/>
          </p:nvPr>
        </p:nvSpPr>
        <p:spPr/>
        <p:txBody>
          <a:bodyPr anchor="t">
            <a:normAutofit/>
          </a:bodyPr>
          <a:lstStyle/>
          <a:p>
            <a:pPr marL="0" indent="0">
              <a:spcBef>
                <a:spcPts val="600"/>
              </a:spcBef>
              <a:buNone/>
            </a:pPr>
            <a:r>
              <a:rPr lang="en-US" b="1">
                <a:solidFill>
                  <a:schemeClr val="tx1"/>
                </a:solidFill>
              </a:rPr>
              <a:t>Computer Vision </a:t>
            </a:r>
            <a:r>
              <a:rPr lang="en-US">
                <a:solidFill>
                  <a:schemeClr val="tx1"/>
                </a:solidFill>
              </a:rPr>
              <a:t>tasks incorporate a variety of object classification and localization tasks. This includes, but is not limited to:</a:t>
            </a:r>
          </a:p>
          <a:p>
            <a:pPr marL="0" indent="0">
              <a:spcBef>
                <a:spcPts val="600"/>
              </a:spcBef>
              <a:buNone/>
            </a:pPr>
            <a:endParaRPr lang="en-US" b="1">
              <a:solidFill>
                <a:schemeClr val="tx1"/>
              </a:solidFill>
            </a:endParaRPr>
          </a:p>
          <a:p>
            <a:pPr marL="0" indent="0">
              <a:spcBef>
                <a:spcPts val="600"/>
              </a:spcBef>
              <a:buNone/>
            </a:pPr>
            <a:r>
              <a:rPr lang="en-US" b="1">
                <a:solidFill>
                  <a:schemeClr val="tx1"/>
                </a:solidFill>
              </a:rPr>
              <a:t>Figure 2: </a:t>
            </a:r>
            <a:r>
              <a:rPr lang="en-US">
                <a:solidFill>
                  <a:schemeClr val="tx1"/>
                </a:solidFill>
              </a:rPr>
              <a:t>Sample of Computer Vision Tasks</a:t>
            </a:r>
          </a:p>
        </p:txBody>
      </p:sp>
      <p:sp>
        <p:nvSpPr>
          <p:cNvPr id="8" name="Slide Number Placeholder 7">
            <a:extLst>
              <a:ext uri="{FF2B5EF4-FFF2-40B4-BE49-F238E27FC236}">
                <a16:creationId xmlns:a16="http://schemas.microsoft.com/office/drawing/2014/main" id="{87AE5ABF-E288-4E49-86D3-523E82669459}"/>
              </a:ext>
            </a:extLst>
          </p:cNvPr>
          <p:cNvSpPr>
            <a:spLocks noGrp="1"/>
          </p:cNvSpPr>
          <p:nvPr>
            <p:ph type="sldNum" sz="quarter" idx="12"/>
          </p:nvPr>
        </p:nvSpPr>
        <p:spPr/>
        <p:txBody>
          <a:bodyPr/>
          <a:lstStyle/>
          <a:p>
            <a:fld id="{4FAB73BC-B049-4115-A692-8D63A059BFB8}" type="slidenum">
              <a:rPr lang="en-US" smtClean="0"/>
              <a:pPr/>
              <a:t>4</a:t>
            </a:fld>
            <a:endParaRPr lang="en-US"/>
          </a:p>
        </p:txBody>
      </p:sp>
      <p:pic>
        <p:nvPicPr>
          <p:cNvPr id="4" name="Picture 3">
            <a:extLst>
              <a:ext uri="{FF2B5EF4-FFF2-40B4-BE49-F238E27FC236}">
                <a16:creationId xmlns:a16="http://schemas.microsoft.com/office/drawing/2014/main" id="{9230CF7A-C538-DA45-A06F-66C59769AD79}"/>
              </a:ext>
            </a:extLst>
          </p:cNvPr>
          <p:cNvPicPr>
            <a:picLocks noChangeAspect="1"/>
          </p:cNvPicPr>
          <p:nvPr/>
        </p:nvPicPr>
        <p:blipFill rotWithShape="1">
          <a:blip r:embed="rId2"/>
          <a:srcRect t="13690"/>
          <a:stretch/>
        </p:blipFill>
        <p:spPr>
          <a:xfrm>
            <a:off x="3869268" y="2192501"/>
            <a:ext cx="7315200" cy="3116632"/>
          </a:xfrm>
          <a:prstGeom prst="rect">
            <a:avLst/>
          </a:prstGeom>
        </p:spPr>
      </p:pic>
      <p:sp>
        <p:nvSpPr>
          <p:cNvPr id="10" name="TextBox 9">
            <a:extLst>
              <a:ext uri="{FF2B5EF4-FFF2-40B4-BE49-F238E27FC236}">
                <a16:creationId xmlns:a16="http://schemas.microsoft.com/office/drawing/2014/main" id="{155FD6FD-45DB-C649-AC33-4253031D7A31}"/>
              </a:ext>
            </a:extLst>
          </p:cNvPr>
          <p:cNvSpPr txBox="1"/>
          <p:nvPr/>
        </p:nvSpPr>
        <p:spPr>
          <a:xfrm>
            <a:off x="3869268" y="5830859"/>
            <a:ext cx="7843761" cy="307777"/>
          </a:xfrm>
          <a:prstGeom prst="rect">
            <a:avLst/>
          </a:prstGeom>
          <a:noFill/>
        </p:spPr>
        <p:txBody>
          <a:bodyPr wrap="square" rtlCol="0">
            <a:spAutoFit/>
          </a:bodyPr>
          <a:lstStyle/>
          <a:p>
            <a:r>
              <a:rPr lang="en-US" sz="1400" b="1">
                <a:solidFill>
                  <a:schemeClr val="bg2">
                    <a:lumMod val="50000"/>
                  </a:schemeClr>
                </a:solidFill>
              </a:rPr>
              <a:t>Source: </a:t>
            </a:r>
            <a:r>
              <a:rPr lang="en-US" sz="1400">
                <a:solidFill>
                  <a:schemeClr val="bg2">
                    <a:lumMod val="50000"/>
                  </a:schemeClr>
                </a:solidFill>
              </a:rPr>
              <a:t>Li, et al. (2016) cs231n, Lecture 8 - Slide 8, Spatial Localization &amp; Detection</a:t>
            </a:r>
            <a:r>
              <a:rPr lang="en-US" sz="1400" i="1">
                <a:solidFill>
                  <a:schemeClr val="bg2">
                    <a:lumMod val="50000"/>
                  </a:schemeClr>
                </a:solidFill>
              </a:rPr>
              <a:t>. Stanford University.</a:t>
            </a:r>
          </a:p>
        </p:txBody>
      </p:sp>
      <p:sp>
        <p:nvSpPr>
          <p:cNvPr id="11" name="TextBox 10">
            <a:extLst>
              <a:ext uri="{FF2B5EF4-FFF2-40B4-BE49-F238E27FC236}">
                <a16:creationId xmlns:a16="http://schemas.microsoft.com/office/drawing/2014/main" id="{441FD8B7-29A6-4A23-9E25-9F90B9DB4CC3}"/>
              </a:ext>
            </a:extLst>
          </p:cNvPr>
          <p:cNvSpPr txBox="1"/>
          <p:nvPr/>
        </p:nvSpPr>
        <p:spPr>
          <a:xfrm>
            <a:off x="9808029" y="6400412"/>
            <a:ext cx="2795081" cy="276999"/>
          </a:xfrm>
          <a:prstGeom prst="rect">
            <a:avLst/>
          </a:prstGeom>
          <a:noFill/>
        </p:spPr>
        <p:txBody>
          <a:bodyPr wrap="square" rtlCol="0">
            <a:spAutoFit/>
          </a:bodyPr>
          <a:lstStyle/>
          <a:p>
            <a:r>
              <a:rPr lang="en-US" sz="1200">
                <a:solidFill>
                  <a:schemeClr val="bg1">
                    <a:lumMod val="65000"/>
                  </a:schemeClr>
                </a:solidFill>
              </a:rPr>
              <a:t>Section I: Background</a:t>
            </a:r>
          </a:p>
        </p:txBody>
      </p:sp>
      <p:sp>
        <p:nvSpPr>
          <p:cNvPr id="13" name="Footer Placeholder 6">
            <a:extLst>
              <a:ext uri="{FF2B5EF4-FFF2-40B4-BE49-F238E27FC236}">
                <a16:creationId xmlns:a16="http://schemas.microsoft.com/office/drawing/2014/main" id="{CA3DB90E-4388-4E40-B17A-3F681603C141}"/>
              </a:ext>
            </a:extLst>
          </p:cNvPr>
          <p:cNvSpPr>
            <a:spLocks noGrp="1"/>
          </p:cNvSpPr>
          <p:nvPr>
            <p:ph type="ftr" sz="quarter" idx="11"/>
          </p:nvPr>
        </p:nvSpPr>
        <p:spPr>
          <a:xfrm>
            <a:off x="3869268" y="6356350"/>
            <a:ext cx="5911517" cy="365125"/>
          </a:xfrm>
        </p:spPr>
        <p:txBody>
          <a:bodyPr/>
          <a:lstStyle/>
          <a:p>
            <a:r>
              <a:rPr lang="en-US" sz="1200">
                <a:solidFill>
                  <a:schemeClr val="bg1">
                    <a:lumMod val="65000"/>
                  </a:schemeClr>
                </a:solidFill>
              </a:rPr>
              <a:t>Cayley Cruickshank DeFontes</a:t>
            </a:r>
          </a:p>
        </p:txBody>
      </p:sp>
    </p:spTree>
    <p:extLst>
      <p:ext uri="{BB962C8B-B14F-4D97-AF65-F5344CB8AC3E}">
        <p14:creationId xmlns:p14="http://schemas.microsoft.com/office/powerpoint/2010/main" val="3752667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9986-B3B4-D443-941D-16B906DB7E1E}"/>
              </a:ext>
            </a:extLst>
          </p:cNvPr>
          <p:cNvSpPr>
            <a:spLocks noGrp="1"/>
          </p:cNvSpPr>
          <p:nvPr>
            <p:ph type="title"/>
          </p:nvPr>
        </p:nvSpPr>
        <p:spPr/>
        <p:txBody>
          <a:bodyPr>
            <a:normAutofit/>
          </a:bodyPr>
          <a:lstStyle/>
          <a:p>
            <a:r>
              <a:rPr lang="en-US" sz="3500"/>
              <a:t>Overview of Project Goals &amp; Objectives</a:t>
            </a:r>
          </a:p>
        </p:txBody>
      </p:sp>
      <p:sp>
        <p:nvSpPr>
          <p:cNvPr id="3" name="Content Placeholder 2">
            <a:extLst>
              <a:ext uri="{FF2B5EF4-FFF2-40B4-BE49-F238E27FC236}">
                <a16:creationId xmlns:a16="http://schemas.microsoft.com/office/drawing/2014/main" id="{6A070034-C9D6-024C-B490-85A492139AC4}"/>
              </a:ext>
            </a:extLst>
          </p:cNvPr>
          <p:cNvSpPr>
            <a:spLocks noGrp="1"/>
          </p:cNvSpPr>
          <p:nvPr>
            <p:ph idx="1"/>
          </p:nvPr>
        </p:nvSpPr>
        <p:spPr/>
        <p:txBody>
          <a:bodyPr anchor="ctr">
            <a:normAutofit/>
          </a:bodyPr>
          <a:lstStyle/>
          <a:p>
            <a:pPr marL="0" indent="0">
              <a:buNone/>
            </a:pPr>
            <a:r>
              <a:rPr lang="en-US">
                <a:solidFill>
                  <a:schemeClr val="tx1"/>
                </a:solidFill>
              </a:rPr>
              <a:t>The </a:t>
            </a:r>
            <a:r>
              <a:rPr lang="en-US" b="1">
                <a:solidFill>
                  <a:schemeClr val="tx1"/>
                </a:solidFill>
              </a:rPr>
              <a:t>goal</a:t>
            </a:r>
            <a:r>
              <a:rPr lang="en-US">
                <a:solidFill>
                  <a:schemeClr val="tx1"/>
                </a:solidFill>
              </a:rPr>
              <a:t> of this project is two-fold:</a:t>
            </a:r>
          </a:p>
          <a:p>
            <a:r>
              <a:rPr lang="en-US">
                <a:solidFill>
                  <a:schemeClr val="tx1"/>
                </a:solidFill>
              </a:rPr>
              <a:t>Train a deep learning network to perform semantic segmentation on cloud boundaries in ground-based, whole-sky images in order to estimate sky-cloud cover given a pixel-wise classification.</a:t>
            </a:r>
          </a:p>
          <a:p>
            <a:r>
              <a:rPr lang="en-US">
                <a:solidFill>
                  <a:schemeClr val="tx1"/>
                </a:solidFill>
              </a:rPr>
              <a:t>Perform foreground subtraction on NASA GLOBE Clouds Program Arctic Research citizen-science ground-based images in order to perform semantic segmentation on sky-cloud regions for sky-cloud cover estimation.</a:t>
            </a:r>
          </a:p>
        </p:txBody>
      </p:sp>
      <p:sp>
        <p:nvSpPr>
          <p:cNvPr id="8" name="Slide Number Placeholder 7">
            <a:extLst>
              <a:ext uri="{FF2B5EF4-FFF2-40B4-BE49-F238E27FC236}">
                <a16:creationId xmlns:a16="http://schemas.microsoft.com/office/drawing/2014/main" id="{87AE5ABF-E288-4E49-86D3-523E82669459}"/>
              </a:ext>
            </a:extLst>
          </p:cNvPr>
          <p:cNvSpPr>
            <a:spLocks noGrp="1"/>
          </p:cNvSpPr>
          <p:nvPr>
            <p:ph type="sldNum" sz="quarter" idx="12"/>
          </p:nvPr>
        </p:nvSpPr>
        <p:spPr/>
        <p:txBody>
          <a:bodyPr/>
          <a:lstStyle/>
          <a:p>
            <a:fld id="{4FAB73BC-B049-4115-A692-8D63A059BFB8}" type="slidenum">
              <a:rPr lang="en-US" smtClean="0"/>
              <a:pPr/>
              <a:t>5</a:t>
            </a:fld>
            <a:endParaRPr lang="en-US"/>
          </a:p>
        </p:txBody>
      </p:sp>
      <p:sp>
        <p:nvSpPr>
          <p:cNvPr id="10" name="TextBox 9">
            <a:extLst>
              <a:ext uri="{FF2B5EF4-FFF2-40B4-BE49-F238E27FC236}">
                <a16:creationId xmlns:a16="http://schemas.microsoft.com/office/drawing/2014/main" id="{DDEF869E-EA47-4D8B-832E-4227DF8E651A}"/>
              </a:ext>
            </a:extLst>
          </p:cNvPr>
          <p:cNvSpPr txBox="1"/>
          <p:nvPr/>
        </p:nvSpPr>
        <p:spPr>
          <a:xfrm>
            <a:off x="9808029" y="6400412"/>
            <a:ext cx="2795081" cy="276999"/>
          </a:xfrm>
          <a:prstGeom prst="rect">
            <a:avLst/>
          </a:prstGeom>
          <a:noFill/>
        </p:spPr>
        <p:txBody>
          <a:bodyPr wrap="square" rtlCol="0">
            <a:spAutoFit/>
          </a:bodyPr>
          <a:lstStyle/>
          <a:p>
            <a:r>
              <a:rPr lang="en-US" sz="1200">
                <a:solidFill>
                  <a:schemeClr val="bg1">
                    <a:lumMod val="65000"/>
                  </a:schemeClr>
                </a:solidFill>
              </a:rPr>
              <a:t>Section II: Project Overview</a:t>
            </a:r>
          </a:p>
        </p:txBody>
      </p:sp>
      <p:sp>
        <p:nvSpPr>
          <p:cNvPr id="12" name="Footer Placeholder 6">
            <a:extLst>
              <a:ext uri="{FF2B5EF4-FFF2-40B4-BE49-F238E27FC236}">
                <a16:creationId xmlns:a16="http://schemas.microsoft.com/office/drawing/2014/main" id="{5663F498-1C10-43E9-A4E6-390C16BBC80C}"/>
              </a:ext>
            </a:extLst>
          </p:cNvPr>
          <p:cNvSpPr>
            <a:spLocks noGrp="1"/>
          </p:cNvSpPr>
          <p:nvPr>
            <p:ph type="ftr" sz="quarter" idx="11"/>
          </p:nvPr>
        </p:nvSpPr>
        <p:spPr>
          <a:xfrm>
            <a:off x="3869268" y="6356350"/>
            <a:ext cx="5911517" cy="365125"/>
          </a:xfrm>
        </p:spPr>
        <p:txBody>
          <a:bodyPr/>
          <a:lstStyle/>
          <a:p>
            <a:r>
              <a:rPr lang="en-US" sz="1200">
                <a:solidFill>
                  <a:schemeClr val="bg1">
                    <a:lumMod val="65000"/>
                  </a:schemeClr>
                </a:solidFill>
              </a:rPr>
              <a:t>Cayley Cruickshank DeFontes</a:t>
            </a:r>
          </a:p>
        </p:txBody>
      </p:sp>
    </p:spTree>
    <p:extLst>
      <p:ext uri="{BB962C8B-B14F-4D97-AF65-F5344CB8AC3E}">
        <p14:creationId xmlns:p14="http://schemas.microsoft.com/office/powerpoint/2010/main" val="2903458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6</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1514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a:solidFill>
                  <a:schemeClr val="tx1"/>
                </a:solidFill>
              </a:rPr>
              <a:t>Images were obtained from the Vision &amp; Interactive Group’s Singapore Whole-Sky Imaging Segmentation Imaging Database (SWIMSEG) and NASA GLOBE Clouds Program Arctic research citizen science imaging data. The library specifications are as follows:</a:t>
            </a:r>
          </a:p>
        </p:txBody>
      </p:sp>
      <p:sp>
        <p:nvSpPr>
          <p:cNvPr id="6" name="Title 1">
            <a:extLst>
              <a:ext uri="{FF2B5EF4-FFF2-40B4-BE49-F238E27FC236}">
                <a16:creationId xmlns:a16="http://schemas.microsoft.com/office/drawing/2014/main" id="{67BCD928-F9D1-804E-8C91-FD00CAFAEDDE}"/>
              </a:ext>
            </a:extLst>
          </p:cNvPr>
          <p:cNvSpPr txBox="1">
            <a:spLocks/>
          </p:cNvSpPr>
          <p:nvPr/>
        </p:nvSpPr>
        <p:spPr>
          <a:xfrm>
            <a:off x="827314" y="655752"/>
            <a:ext cx="8166035" cy="617876"/>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500">
                <a:solidFill>
                  <a:schemeClr val="tx1"/>
                </a:solidFill>
              </a:rPr>
              <a:t>Overview of Data</a:t>
            </a: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graphicFrame>
        <p:nvGraphicFramePr>
          <p:cNvPr id="9" name="Table 8">
            <a:extLst>
              <a:ext uri="{FF2B5EF4-FFF2-40B4-BE49-F238E27FC236}">
                <a16:creationId xmlns:a16="http://schemas.microsoft.com/office/drawing/2014/main" id="{E4FC14D5-BBFA-B54B-B59F-5DB3DD6C08DC}"/>
              </a:ext>
            </a:extLst>
          </p:cNvPr>
          <p:cNvGraphicFramePr>
            <a:graphicFrameLocks noGrp="1"/>
          </p:cNvGraphicFramePr>
          <p:nvPr>
            <p:extLst>
              <p:ext uri="{D42A27DB-BD31-4B8C-83A1-F6EECF244321}">
                <p14:modId xmlns:p14="http://schemas.microsoft.com/office/powerpoint/2010/main" val="455877091"/>
              </p:ext>
            </p:extLst>
          </p:nvPr>
        </p:nvGraphicFramePr>
        <p:xfrm>
          <a:off x="827314" y="2649999"/>
          <a:ext cx="9633856" cy="2823120"/>
        </p:xfrm>
        <a:graphic>
          <a:graphicData uri="http://schemas.openxmlformats.org/drawingml/2006/table">
            <a:tbl>
              <a:tblPr firstRow="1" bandRow="1">
                <a:tableStyleId>{69012ECD-51FC-41F1-AA8D-1B2483CD663E}</a:tableStyleId>
              </a:tblPr>
              <a:tblGrid>
                <a:gridCol w="2076022">
                  <a:extLst>
                    <a:ext uri="{9D8B030D-6E8A-4147-A177-3AD203B41FA5}">
                      <a16:colId xmlns:a16="http://schemas.microsoft.com/office/drawing/2014/main" val="3368182064"/>
                    </a:ext>
                  </a:extLst>
                </a:gridCol>
                <a:gridCol w="2740906">
                  <a:extLst>
                    <a:ext uri="{9D8B030D-6E8A-4147-A177-3AD203B41FA5}">
                      <a16:colId xmlns:a16="http://schemas.microsoft.com/office/drawing/2014/main" val="2968447572"/>
                    </a:ext>
                  </a:extLst>
                </a:gridCol>
                <a:gridCol w="2408464">
                  <a:extLst>
                    <a:ext uri="{9D8B030D-6E8A-4147-A177-3AD203B41FA5}">
                      <a16:colId xmlns:a16="http://schemas.microsoft.com/office/drawing/2014/main" val="3609938957"/>
                    </a:ext>
                  </a:extLst>
                </a:gridCol>
                <a:gridCol w="2408464">
                  <a:extLst>
                    <a:ext uri="{9D8B030D-6E8A-4147-A177-3AD203B41FA5}">
                      <a16:colId xmlns:a16="http://schemas.microsoft.com/office/drawing/2014/main" val="2398189592"/>
                    </a:ext>
                  </a:extLst>
                </a:gridCol>
              </a:tblGrid>
              <a:tr h="380396">
                <a:tc>
                  <a:txBody>
                    <a:bodyPr/>
                    <a:lstStyle/>
                    <a:p>
                      <a:r>
                        <a:rPr lang="en-US"/>
                        <a:t>Image Dataset</a:t>
                      </a:r>
                      <a:endParaRPr lang="en-US" b="1"/>
                    </a:p>
                  </a:txBody>
                  <a:tcPr/>
                </a:tc>
                <a:tc>
                  <a:txBody>
                    <a:bodyPr/>
                    <a:lstStyle/>
                    <a:p>
                      <a:r>
                        <a:rPr lang="en-US"/>
                        <a:t>Content Summary</a:t>
                      </a:r>
                      <a:endParaRPr lang="en-US" b="1"/>
                    </a:p>
                  </a:txBody>
                  <a:tcPr/>
                </a:tc>
                <a:tc>
                  <a:txBody>
                    <a:bodyPr/>
                    <a:lstStyle/>
                    <a:p>
                      <a:r>
                        <a:rPr lang="en-US"/>
                        <a:t>Number of Images</a:t>
                      </a:r>
                      <a:endParaRPr lang="en-US" b="1"/>
                    </a:p>
                  </a:txBody>
                  <a:tcPr/>
                </a:tc>
                <a:tc>
                  <a:txBody>
                    <a:bodyPr/>
                    <a:lstStyle/>
                    <a:p>
                      <a:r>
                        <a:rPr lang="en-US"/>
                        <a:t>Image Dimensions</a:t>
                      </a:r>
                      <a:endParaRPr lang="en-US" b="1"/>
                    </a:p>
                  </a:txBody>
                  <a:tcPr/>
                </a:tc>
                <a:extLst>
                  <a:ext uri="{0D108BD9-81ED-4DB2-BD59-A6C34878D82A}">
                    <a16:rowId xmlns:a16="http://schemas.microsoft.com/office/drawing/2014/main" val="680744552"/>
                  </a:ext>
                </a:extLst>
              </a:tr>
              <a:tr h="979684">
                <a:tc>
                  <a:txBody>
                    <a:bodyPr/>
                    <a:lstStyle/>
                    <a:p>
                      <a:r>
                        <a:rPr lang="en-US"/>
                        <a:t>SWIMSEG</a:t>
                      </a:r>
                    </a:p>
                  </a:txBody>
                  <a:tcPr/>
                </a:tc>
                <a:tc>
                  <a:txBody>
                    <a:bodyPr/>
                    <a:lstStyle/>
                    <a:p>
                      <a:r>
                        <a:rPr lang="en-US"/>
                        <a:t>Sky/cloud image patches and corresponding binary segmentation maps</a:t>
                      </a:r>
                    </a:p>
                  </a:txBody>
                  <a:tcPr/>
                </a:tc>
                <a:tc>
                  <a:txBody>
                    <a:bodyPr/>
                    <a:lstStyle/>
                    <a:p>
                      <a:r>
                        <a:rPr lang="en-US"/>
                        <a:t>1013*</a:t>
                      </a:r>
                    </a:p>
                  </a:txBody>
                  <a:tcPr/>
                </a:tc>
                <a:tc>
                  <a:txBody>
                    <a:bodyPr/>
                    <a:lstStyle/>
                    <a:p>
                      <a:r>
                        <a:rPr lang="en-US"/>
                        <a:t>224 x 224</a:t>
                      </a:r>
                    </a:p>
                  </a:txBody>
                  <a:tcPr/>
                </a:tc>
                <a:extLst>
                  <a:ext uri="{0D108BD9-81ED-4DB2-BD59-A6C34878D82A}">
                    <a16:rowId xmlns:a16="http://schemas.microsoft.com/office/drawing/2014/main" val="512400835"/>
                  </a:ext>
                </a:extLst>
              </a:tr>
              <a:tr h="380396">
                <a:tc>
                  <a:txBody>
                    <a:bodyPr/>
                    <a:lstStyle/>
                    <a:p>
                      <a:r>
                        <a:rPr lang="en-US"/>
                        <a:t>NASA GLOBE Clouds Arctic Research Citizen-Science Imaging Data</a:t>
                      </a:r>
                    </a:p>
                  </a:txBody>
                  <a:tcPr/>
                </a:tc>
                <a:tc>
                  <a:txBody>
                    <a:bodyPr/>
                    <a:lstStyle/>
                    <a:p>
                      <a:r>
                        <a:rPr lang="en-US"/>
                        <a:t>Ground-based images containing foreground, sky, and clouds with corresponding binary segmentation maps</a:t>
                      </a:r>
                    </a:p>
                  </a:txBody>
                  <a:tcPr/>
                </a:tc>
                <a:tc>
                  <a:txBody>
                    <a:bodyPr/>
                    <a:lstStyle/>
                    <a:p>
                      <a:r>
                        <a:rPr lang="en-US"/>
                        <a:t>100*</a:t>
                      </a:r>
                    </a:p>
                  </a:txBody>
                  <a:tcPr/>
                </a:tc>
                <a:tc>
                  <a:txBody>
                    <a:bodyPr/>
                    <a:lstStyle/>
                    <a:p>
                      <a:r>
                        <a:rPr lang="en-US"/>
                        <a:t>Varies</a:t>
                      </a:r>
                    </a:p>
                  </a:txBody>
                  <a:tcPr/>
                </a:tc>
                <a:extLst>
                  <a:ext uri="{0D108BD9-81ED-4DB2-BD59-A6C34878D82A}">
                    <a16:rowId xmlns:a16="http://schemas.microsoft.com/office/drawing/2014/main" val="173088860"/>
                  </a:ext>
                </a:extLst>
              </a:tr>
            </a:tbl>
          </a:graphicData>
        </a:graphic>
      </p:graphicFrame>
      <p:sp>
        <p:nvSpPr>
          <p:cNvPr id="5" name="TextBox 4">
            <a:extLst>
              <a:ext uri="{FF2B5EF4-FFF2-40B4-BE49-F238E27FC236}">
                <a16:creationId xmlns:a16="http://schemas.microsoft.com/office/drawing/2014/main" id="{96DC05D3-D9EA-9646-91E6-3E59769733DF}"/>
              </a:ext>
            </a:extLst>
          </p:cNvPr>
          <p:cNvSpPr txBox="1"/>
          <p:nvPr/>
        </p:nvSpPr>
        <p:spPr>
          <a:xfrm>
            <a:off x="827314" y="5575045"/>
            <a:ext cx="9296400" cy="307777"/>
          </a:xfrm>
          <a:prstGeom prst="rect">
            <a:avLst/>
          </a:prstGeom>
          <a:noFill/>
        </p:spPr>
        <p:txBody>
          <a:bodyPr wrap="square" rtlCol="0">
            <a:spAutoFit/>
          </a:bodyPr>
          <a:lstStyle/>
          <a:p>
            <a:r>
              <a:rPr lang="en-US" sz="1400">
                <a:solidFill>
                  <a:schemeClr val="bg1">
                    <a:lumMod val="50000"/>
                  </a:schemeClr>
                </a:solidFill>
              </a:rPr>
              <a:t>*Image augmentation was performed; random cropping was performed for each training epoch.</a:t>
            </a:r>
            <a:endParaRPr lang="en-US" sz="1400">
              <a:solidFill>
                <a:srgbClr val="FF0000"/>
              </a:solidFill>
            </a:endParaRPr>
          </a:p>
        </p:txBody>
      </p:sp>
      <p:sp>
        <p:nvSpPr>
          <p:cNvPr id="10" name="TextBox 9">
            <a:extLst>
              <a:ext uri="{FF2B5EF4-FFF2-40B4-BE49-F238E27FC236}">
                <a16:creationId xmlns:a16="http://schemas.microsoft.com/office/drawing/2014/main" id="{B091B587-E314-432A-9926-EE9C509A1F3A}"/>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sp>
        <p:nvSpPr>
          <p:cNvPr id="11" name="Footer Placeholder 1">
            <a:extLst>
              <a:ext uri="{FF2B5EF4-FFF2-40B4-BE49-F238E27FC236}">
                <a16:creationId xmlns:a16="http://schemas.microsoft.com/office/drawing/2014/main" id="{F8F91154-A41B-4F43-94C2-1EFDBA681812}"/>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Tree>
    <p:extLst>
      <p:ext uri="{BB962C8B-B14F-4D97-AF65-F5344CB8AC3E}">
        <p14:creationId xmlns:p14="http://schemas.microsoft.com/office/powerpoint/2010/main" val="3843315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6FF986-D433-8047-BFAF-9D7DE83760DD}"/>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7</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1514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endParaRPr lang="en-US" b="1">
              <a:solidFill>
                <a:schemeClr val="tx1"/>
              </a:solidFill>
            </a:endParaRPr>
          </a:p>
          <a:p>
            <a:pPr marL="0" indent="0">
              <a:spcBef>
                <a:spcPts val="600"/>
              </a:spcBef>
              <a:buFont typeface="Wingdings 2" pitchFamily="18" charset="2"/>
              <a:buNone/>
            </a:pPr>
            <a:r>
              <a:rPr lang="en-US" b="1">
                <a:solidFill>
                  <a:schemeClr val="tx1"/>
                </a:solidFill>
              </a:rPr>
              <a:t>Figure 3: </a:t>
            </a:r>
            <a:r>
              <a:rPr lang="en-US">
                <a:solidFill>
                  <a:schemeClr val="tx1"/>
                </a:solidFill>
              </a:rPr>
              <a:t>Relative Class Frequency by Pixel Obtained from SWIMSEG Binary Ground Truth Maps</a:t>
            </a:r>
          </a:p>
          <a:p>
            <a:pPr marL="0" indent="0">
              <a:spcBef>
                <a:spcPts val="600"/>
              </a:spcBef>
              <a:buFont typeface="Wingdings 2" pitchFamily="18" charset="2"/>
              <a:buNone/>
            </a:pPr>
            <a:endParaRPr lang="en-US">
              <a:solidFill>
                <a:schemeClr val="tx1"/>
              </a:solidFill>
            </a:endParaRPr>
          </a:p>
          <a:p>
            <a:pPr marL="0" indent="0">
              <a:spcBef>
                <a:spcPts val="600"/>
              </a:spcBef>
              <a:buFont typeface="Wingdings 2" pitchFamily="18" charset="2"/>
              <a:buNone/>
            </a:pPr>
            <a:endParaRPr lang="en-US">
              <a:solidFill>
                <a:schemeClr val="tx1"/>
              </a:solidFill>
            </a:endParaRPr>
          </a:p>
        </p:txBody>
      </p:sp>
      <p:sp>
        <p:nvSpPr>
          <p:cNvPr id="6" name="Title 1">
            <a:extLst>
              <a:ext uri="{FF2B5EF4-FFF2-40B4-BE49-F238E27FC236}">
                <a16:creationId xmlns:a16="http://schemas.microsoft.com/office/drawing/2014/main" id="{67BCD928-F9D1-804E-8C91-FD00CAFAEDDE}"/>
              </a:ext>
            </a:extLst>
          </p:cNvPr>
          <p:cNvSpPr txBox="1">
            <a:spLocks/>
          </p:cNvSpPr>
          <p:nvPr/>
        </p:nvSpPr>
        <p:spPr>
          <a:xfrm>
            <a:off x="827314" y="655752"/>
            <a:ext cx="8166035" cy="617876"/>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500">
                <a:solidFill>
                  <a:schemeClr val="tx1"/>
                </a:solidFill>
              </a:rPr>
              <a:t>Overview of Data</a:t>
            </a: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graphicFrame>
        <p:nvGraphicFramePr>
          <p:cNvPr id="7" name="Table 6">
            <a:extLst>
              <a:ext uri="{FF2B5EF4-FFF2-40B4-BE49-F238E27FC236}">
                <a16:creationId xmlns:a16="http://schemas.microsoft.com/office/drawing/2014/main" id="{82946C46-AB6B-4CD3-AB23-C1C84F7B9E00}"/>
              </a:ext>
            </a:extLst>
          </p:cNvPr>
          <p:cNvGraphicFramePr>
            <a:graphicFrameLocks noGrp="1"/>
          </p:cNvGraphicFramePr>
          <p:nvPr>
            <p:extLst>
              <p:ext uri="{D42A27DB-BD31-4B8C-83A1-F6EECF244321}">
                <p14:modId xmlns:p14="http://schemas.microsoft.com/office/powerpoint/2010/main" val="1939446573"/>
              </p:ext>
            </p:extLst>
          </p:nvPr>
        </p:nvGraphicFramePr>
        <p:xfrm>
          <a:off x="5526774" y="2351923"/>
          <a:ext cx="4845661" cy="1112520"/>
        </p:xfrm>
        <a:graphic>
          <a:graphicData uri="http://schemas.openxmlformats.org/drawingml/2006/table">
            <a:tbl>
              <a:tblPr firstRow="1" bandRow="1">
                <a:tableStyleId>{2D5ABB26-0587-4C30-8999-92F81FD0307C}</a:tableStyleId>
              </a:tblPr>
              <a:tblGrid>
                <a:gridCol w="1321848">
                  <a:extLst>
                    <a:ext uri="{9D8B030D-6E8A-4147-A177-3AD203B41FA5}">
                      <a16:colId xmlns:a16="http://schemas.microsoft.com/office/drawing/2014/main" val="2924237239"/>
                    </a:ext>
                  </a:extLst>
                </a:gridCol>
                <a:gridCol w="1297825">
                  <a:extLst>
                    <a:ext uri="{9D8B030D-6E8A-4147-A177-3AD203B41FA5}">
                      <a16:colId xmlns:a16="http://schemas.microsoft.com/office/drawing/2014/main" val="1581375943"/>
                    </a:ext>
                  </a:extLst>
                </a:gridCol>
                <a:gridCol w="2225988">
                  <a:extLst>
                    <a:ext uri="{9D8B030D-6E8A-4147-A177-3AD203B41FA5}">
                      <a16:colId xmlns:a16="http://schemas.microsoft.com/office/drawing/2014/main" val="2839673520"/>
                    </a:ext>
                  </a:extLst>
                </a:gridCol>
              </a:tblGrid>
              <a:tr h="370840">
                <a:tc>
                  <a:txBody>
                    <a:bodyPr/>
                    <a:lstStyle/>
                    <a:p>
                      <a:r>
                        <a:rPr lang="en-US"/>
                        <a:t>Class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Pixel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Image Pixel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9669810"/>
                  </a:ext>
                </a:extLst>
              </a:tr>
              <a:tr h="370840">
                <a:tc>
                  <a:txBody>
                    <a:bodyPr/>
                    <a:lstStyle/>
                    <a:p>
                      <a:r>
                        <a:rPr lang="en-US"/>
                        <a:t>Sky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2.3115e+07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5.0828e+07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1983891"/>
                  </a:ext>
                </a:extLst>
              </a:tr>
              <a:tr h="370840">
                <a:tc>
                  <a:txBody>
                    <a:bodyPr/>
                    <a:lstStyle/>
                    <a:p>
                      <a:r>
                        <a:rPr lang="en-US"/>
                        <a:t>Cloud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2.8919e+07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5.3036e+07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9700351"/>
                  </a:ext>
                </a:extLst>
              </a:tr>
            </a:tbl>
          </a:graphicData>
        </a:graphic>
      </p:graphicFrame>
      <p:pic>
        <p:nvPicPr>
          <p:cNvPr id="12" name="Picture 11">
            <a:extLst>
              <a:ext uri="{FF2B5EF4-FFF2-40B4-BE49-F238E27FC236}">
                <a16:creationId xmlns:a16="http://schemas.microsoft.com/office/drawing/2014/main" id="{5F6C104C-8066-4E41-BA18-4113A735ED81}"/>
              </a:ext>
            </a:extLst>
          </p:cNvPr>
          <p:cNvPicPr>
            <a:picLocks noChangeAspect="1"/>
          </p:cNvPicPr>
          <p:nvPr/>
        </p:nvPicPr>
        <p:blipFill>
          <a:blip r:embed="rId2"/>
          <a:stretch>
            <a:fillRect/>
          </a:stretch>
        </p:blipFill>
        <p:spPr>
          <a:xfrm>
            <a:off x="827314" y="2351923"/>
            <a:ext cx="4384001" cy="3398008"/>
          </a:xfrm>
          <a:prstGeom prst="rect">
            <a:avLst/>
          </a:prstGeom>
        </p:spPr>
      </p:pic>
      <p:sp>
        <p:nvSpPr>
          <p:cNvPr id="14" name="TextBox 13">
            <a:extLst>
              <a:ext uri="{FF2B5EF4-FFF2-40B4-BE49-F238E27FC236}">
                <a16:creationId xmlns:a16="http://schemas.microsoft.com/office/drawing/2014/main" id="{8C01982C-D7A6-4850-9471-7D9D5E3F150E}"/>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sp>
        <p:nvSpPr>
          <p:cNvPr id="15" name="TextBox 14">
            <a:extLst>
              <a:ext uri="{FF2B5EF4-FFF2-40B4-BE49-F238E27FC236}">
                <a16:creationId xmlns:a16="http://schemas.microsoft.com/office/drawing/2014/main" id="{87F7BF20-F22C-4F76-B4D6-26FD0FB116EB}"/>
              </a:ext>
            </a:extLst>
          </p:cNvPr>
          <p:cNvSpPr txBox="1"/>
          <p:nvPr/>
        </p:nvSpPr>
        <p:spPr>
          <a:xfrm>
            <a:off x="5526774" y="3777001"/>
            <a:ext cx="5021153" cy="1754326"/>
          </a:xfrm>
          <a:prstGeom prst="rect">
            <a:avLst/>
          </a:prstGeom>
          <a:noFill/>
        </p:spPr>
        <p:txBody>
          <a:bodyPr wrap="square" rtlCol="0">
            <a:spAutoFit/>
          </a:bodyPr>
          <a:lstStyle/>
          <a:p>
            <a:r>
              <a:rPr lang="en-US"/>
              <a:t>The distribution of classes found in SWIMSEG ground truth maps is approximately 45:55 for sky and cloud pixel labels, respectively.</a:t>
            </a:r>
          </a:p>
          <a:p>
            <a:r>
              <a:rPr lang="en-US"/>
              <a:t>This near-even representation of classes reduces the chance of over/under learning a given class during training.</a:t>
            </a:r>
          </a:p>
        </p:txBody>
      </p:sp>
    </p:spTree>
    <p:extLst>
      <p:ext uri="{BB962C8B-B14F-4D97-AF65-F5344CB8AC3E}">
        <p14:creationId xmlns:p14="http://schemas.microsoft.com/office/powerpoint/2010/main" val="3841661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8</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1514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r>
              <a:rPr lang="en-US">
                <a:solidFill>
                  <a:schemeClr val="tx1"/>
                </a:solidFill>
              </a:rPr>
              <a:t>The implementation of this project can be divided into two distinct parts:</a:t>
            </a:r>
          </a:p>
          <a:p>
            <a:pPr marL="0" indent="0">
              <a:spcBef>
                <a:spcPts val="600"/>
              </a:spcBef>
              <a:buFont typeface="Wingdings 2" pitchFamily="18" charset="2"/>
              <a:buNone/>
            </a:pPr>
            <a:endParaRPr lang="en-US" b="1">
              <a:solidFill>
                <a:schemeClr val="tx1"/>
              </a:solidFill>
            </a:endParaRPr>
          </a:p>
          <a:p>
            <a:pPr marL="0" indent="0">
              <a:spcBef>
                <a:spcPts val="600"/>
              </a:spcBef>
              <a:buFont typeface="Wingdings 2" pitchFamily="18" charset="2"/>
              <a:buNone/>
            </a:pPr>
            <a:r>
              <a:rPr lang="en-US" b="1">
                <a:solidFill>
                  <a:schemeClr val="tx1"/>
                </a:solidFill>
              </a:rPr>
              <a:t>Part I: </a:t>
            </a:r>
          </a:p>
          <a:p>
            <a:pPr marL="0" indent="0">
              <a:spcBef>
                <a:spcPts val="600"/>
              </a:spcBef>
              <a:buFont typeface="Wingdings 2" pitchFamily="18" charset="2"/>
              <a:buNone/>
            </a:pPr>
            <a:r>
              <a:rPr lang="en-US">
                <a:solidFill>
                  <a:schemeClr val="tx1"/>
                </a:solidFill>
              </a:rPr>
              <a:t>Train a pixel-wise classifier to segment SWIMSEG imagery into ’sky’ and ‘cloud’ categories in order to estimate sky-cloud cover in SWIMSEG images.</a:t>
            </a:r>
          </a:p>
          <a:p>
            <a:pPr marL="0" indent="0">
              <a:spcBef>
                <a:spcPts val="600"/>
              </a:spcBef>
              <a:buFont typeface="Wingdings 2" pitchFamily="18" charset="2"/>
              <a:buNone/>
            </a:pPr>
            <a:endParaRPr lang="en-US" b="1">
              <a:solidFill>
                <a:schemeClr val="tx1"/>
              </a:solidFill>
            </a:endParaRPr>
          </a:p>
          <a:p>
            <a:pPr marL="0" indent="0">
              <a:spcBef>
                <a:spcPts val="600"/>
              </a:spcBef>
              <a:buFont typeface="Wingdings 2" pitchFamily="18" charset="2"/>
              <a:buNone/>
            </a:pPr>
            <a:r>
              <a:rPr lang="en-US" b="1">
                <a:solidFill>
                  <a:schemeClr val="tx1"/>
                </a:solidFill>
              </a:rPr>
              <a:t>Part II: </a:t>
            </a:r>
          </a:p>
          <a:p>
            <a:pPr marL="0" indent="0">
              <a:spcBef>
                <a:spcPts val="600"/>
              </a:spcBef>
              <a:buFont typeface="Wingdings 2" pitchFamily="18" charset="2"/>
              <a:buNone/>
            </a:pPr>
            <a:r>
              <a:rPr lang="en-US">
                <a:solidFill>
                  <a:schemeClr val="tx1"/>
                </a:solidFill>
              </a:rPr>
              <a:t>Perform foreground subtraction on raw images from NASA GLOBE Clouds Arctic Research images in order to pre-process images for input to pixel-wise classifier. Re-train deep learning network to recognize ‘background’ regions in order to correctly segment and estimate sky-cloud cover areas within image. </a:t>
            </a:r>
          </a:p>
        </p:txBody>
      </p:sp>
      <p:sp>
        <p:nvSpPr>
          <p:cNvPr id="6" name="Title 1">
            <a:extLst>
              <a:ext uri="{FF2B5EF4-FFF2-40B4-BE49-F238E27FC236}">
                <a16:creationId xmlns:a16="http://schemas.microsoft.com/office/drawing/2014/main" id="{67BCD928-F9D1-804E-8C91-FD00CAFAEDDE}"/>
              </a:ext>
            </a:extLst>
          </p:cNvPr>
          <p:cNvSpPr txBox="1">
            <a:spLocks/>
          </p:cNvSpPr>
          <p:nvPr/>
        </p:nvSpPr>
        <p:spPr>
          <a:xfrm>
            <a:off x="827314" y="655752"/>
            <a:ext cx="8166035" cy="617876"/>
          </a:xfrm>
          <a:prstGeom prst="rect">
            <a:avLst/>
          </a:prstGeom>
        </p:spPr>
        <p:txBody>
          <a:bodyP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500">
                <a:solidFill>
                  <a:schemeClr val="tx1"/>
                </a:solidFill>
              </a:rPr>
              <a:t>Overview of Methodologies</a:t>
            </a: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9" name="Footer Placeholder 1">
            <a:extLst>
              <a:ext uri="{FF2B5EF4-FFF2-40B4-BE49-F238E27FC236}">
                <a16:creationId xmlns:a16="http://schemas.microsoft.com/office/drawing/2014/main" id="{B6941EAB-5E2C-4088-AB3F-C080E9EAD83D}"/>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10" name="TextBox 9">
            <a:extLst>
              <a:ext uri="{FF2B5EF4-FFF2-40B4-BE49-F238E27FC236}">
                <a16:creationId xmlns:a16="http://schemas.microsoft.com/office/drawing/2014/main" id="{88DA5744-67C0-47F9-B5F6-6D5244468C80}"/>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spTree>
    <p:extLst>
      <p:ext uri="{BB962C8B-B14F-4D97-AF65-F5344CB8AC3E}">
        <p14:creationId xmlns:p14="http://schemas.microsoft.com/office/powerpoint/2010/main" val="3714344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B31B7-8B10-F04E-9D4F-A23CD0D34319}"/>
              </a:ext>
            </a:extLst>
          </p:cNvPr>
          <p:cNvSpPr>
            <a:spLocks noGrp="1"/>
          </p:cNvSpPr>
          <p:nvPr>
            <p:ph type="sldNum" sz="quarter" idx="12"/>
          </p:nvPr>
        </p:nvSpPr>
        <p:spPr/>
        <p:txBody>
          <a:bodyPr/>
          <a:lstStyle/>
          <a:p>
            <a:fld id="{4FAB73BC-B049-4115-A692-8D63A059BFB8}" type="slidenum">
              <a:rPr lang="en-US" smtClean="0">
                <a:solidFill>
                  <a:schemeClr val="accent5"/>
                </a:solidFill>
              </a:rPr>
              <a:pPr/>
              <a:t>9</a:t>
            </a:fld>
            <a:endParaRPr lang="en-US">
              <a:solidFill>
                <a:schemeClr val="accent5"/>
              </a:solidFill>
            </a:endParaRPr>
          </a:p>
        </p:txBody>
      </p:sp>
      <p:sp>
        <p:nvSpPr>
          <p:cNvPr id="4" name="Content Placeholder 2">
            <a:extLst>
              <a:ext uri="{FF2B5EF4-FFF2-40B4-BE49-F238E27FC236}">
                <a16:creationId xmlns:a16="http://schemas.microsoft.com/office/drawing/2014/main" id="{5744E57F-4917-9D4F-A9DF-8D1351A9EB9A}"/>
              </a:ext>
            </a:extLst>
          </p:cNvPr>
          <p:cNvSpPr txBox="1">
            <a:spLocks/>
          </p:cNvSpPr>
          <p:nvPr/>
        </p:nvSpPr>
        <p:spPr>
          <a:xfrm>
            <a:off x="827314" y="1404654"/>
            <a:ext cx="10357154" cy="4569604"/>
          </a:xfrm>
          <a:prstGeom prst="rect">
            <a:avLst/>
          </a:prstGeom>
        </p:spPr>
        <p:txBody>
          <a:bodyPr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600"/>
              </a:spcBef>
              <a:buFont typeface="Wingdings 2" pitchFamily="18" charset="2"/>
              <a:buNone/>
            </a:pPr>
            <a:endParaRPr lang="en-US" b="1">
              <a:solidFill>
                <a:schemeClr val="tx1"/>
              </a:solidFill>
            </a:endParaRPr>
          </a:p>
          <a:p>
            <a:pPr marL="0" indent="0">
              <a:spcBef>
                <a:spcPts val="600"/>
              </a:spcBef>
              <a:buFont typeface="Wingdings 2" pitchFamily="18" charset="2"/>
              <a:buNone/>
            </a:pPr>
            <a:r>
              <a:rPr lang="en-US" b="1">
                <a:solidFill>
                  <a:schemeClr val="tx1"/>
                </a:solidFill>
              </a:rPr>
              <a:t>Figure 4: </a:t>
            </a:r>
            <a:r>
              <a:rPr lang="en-US">
                <a:solidFill>
                  <a:schemeClr val="tx1"/>
                </a:solidFill>
              </a:rPr>
              <a:t>Semantic Segmentation Convolutional Encoder-Decoder Classification Pipeline</a:t>
            </a:r>
          </a:p>
          <a:p>
            <a:pPr marL="0" indent="0">
              <a:spcBef>
                <a:spcPts val="600"/>
              </a:spcBef>
              <a:buFont typeface="Wingdings 2" pitchFamily="18" charset="2"/>
              <a:buNone/>
            </a:pPr>
            <a:endParaRPr lang="en-US">
              <a:solidFill>
                <a:schemeClr val="tx1"/>
              </a:solidFill>
            </a:endParaRPr>
          </a:p>
          <a:p>
            <a:pPr marL="0" indent="0">
              <a:spcBef>
                <a:spcPts val="600"/>
              </a:spcBef>
              <a:buFont typeface="Wingdings 2" pitchFamily="18" charset="2"/>
              <a:buNone/>
            </a:pPr>
            <a:endParaRPr lang="en-US">
              <a:solidFill>
                <a:schemeClr val="tx1"/>
              </a:solidFill>
            </a:endParaRPr>
          </a:p>
        </p:txBody>
      </p:sp>
      <p:sp>
        <p:nvSpPr>
          <p:cNvPr id="6" name="Title 1">
            <a:extLst>
              <a:ext uri="{FF2B5EF4-FFF2-40B4-BE49-F238E27FC236}">
                <a16:creationId xmlns:a16="http://schemas.microsoft.com/office/drawing/2014/main" id="{67BCD928-F9D1-804E-8C91-FD00CAFAEDDE}"/>
              </a:ext>
            </a:extLst>
          </p:cNvPr>
          <p:cNvSpPr txBox="1">
            <a:spLocks/>
          </p:cNvSpPr>
          <p:nvPr/>
        </p:nvSpPr>
        <p:spPr>
          <a:xfrm>
            <a:off x="827314" y="786778"/>
            <a:ext cx="10615749" cy="617876"/>
          </a:xfrm>
          <a:prstGeom prst="rect">
            <a:avLst/>
          </a:prstGeom>
        </p:spPr>
        <p:txBody>
          <a:bodyP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2800">
                <a:solidFill>
                  <a:schemeClr val="tx1"/>
                </a:solidFill>
              </a:rPr>
              <a:t>Pixel-Wise Classifier for Semantic Segmentation of SWIMSEG Images</a:t>
            </a:r>
          </a:p>
        </p:txBody>
      </p:sp>
      <p:cxnSp>
        <p:nvCxnSpPr>
          <p:cNvPr id="8" name="Straight Connector 7">
            <a:extLst>
              <a:ext uri="{FF2B5EF4-FFF2-40B4-BE49-F238E27FC236}">
                <a16:creationId xmlns:a16="http://schemas.microsoft.com/office/drawing/2014/main" id="{31024C50-A2C0-8D4F-BF8C-672A213B0532}"/>
              </a:ext>
            </a:extLst>
          </p:cNvPr>
          <p:cNvCxnSpPr/>
          <p:nvPr/>
        </p:nvCxnSpPr>
        <p:spPr>
          <a:xfrm>
            <a:off x="0" y="1273628"/>
            <a:ext cx="12192000" cy="0"/>
          </a:xfrm>
          <a:prstGeom prst="line">
            <a:avLst/>
          </a:prstGeom>
          <a:ln w="38100">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20" name="Rectangle 19">
            <a:extLst>
              <a:ext uri="{FF2B5EF4-FFF2-40B4-BE49-F238E27FC236}">
                <a16:creationId xmlns:a16="http://schemas.microsoft.com/office/drawing/2014/main" id="{19863E78-DA04-4912-B60B-B381290308BB}"/>
              </a:ext>
            </a:extLst>
          </p:cNvPr>
          <p:cNvSpPr/>
          <p:nvPr/>
        </p:nvSpPr>
        <p:spPr>
          <a:xfrm>
            <a:off x="827314" y="4781697"/>
            <a:ext cx="2185332" cy="592767"/>
          </a:xfrm>
          <a:prstGeom prst="rect">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Input: Raw RGB Images, 224 x 224 x 3</a:t>
            </a:r>
          </a:p>
        </p:txBody>
      </p:sp>
      <p:pic>
        <p:nvPicPr>
          <p:cNvPr id="1026" name="Picture 2" descr="https://qph.fs.quoracdn.net/main-qimg-fa88e20fd32249ac0cda78ae2aecdbbe">
            <a:extLst>
              <a:ext uri="{FF2B5EF4-FFF2-40B4-BE49-F238E27FC236}">
                <a16:creationId xmlns:a16="http://schemas.microsoft.com/office/drawing/2014/main" id="{D69B9885-CDD4-4621-A93D-B440E6B814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21" t="5501" r="21341" b="681"/>
          <a:stretch/>
        </p:blipFill>
        <p:spPr bwMode="auto">
          <a:xfrm>
            <a:off x="3773544" y="2255515"/>
            <a:ext cx="4642680" cy="230912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99D85852-1E3A-499B-A717-8894FED4011D}"/>
              </a:ext>
            </a:extLst>
          </p:cNvPr>
          <p:cNvPicPr>
            <a:picLocks noChangeAspect="1"/>
          </p:cNvPicPr>
          <p:nvPr/>
        </p:nvPicPr>
        <p:blipFill>
          <a:blip r:embed="rId3"/>
          <a:stretch>
            <a:fillRect/>
          </a:stretch>
        </p:blipFill>
        <p:spPr>
          <a:xfrm>
            <a:off x="827314" y="2255515"/>
            <a:ext cx="2133600" cy="2133600"/>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E1ED650B-5B23-4302-8661-99D0FA6CC075}"/>
              </a:ext>
            </a:extLst>
          </p:cNvPr>
          <p:cNvPicPr>
            <a:picLocks noChangeAspect="1"/>
          </p:cNvPicPr>
          <p:nvPr/>
        </p:nvPicPr>
        <p:blipFill>
          <a:blip r:embed="rId4"/>
          <a:stretch>
            <a:fillRect/>
          </a:stretch>
        </p:blipFill>
        <p:spPr>
          <a:xfrm>
            <a:off x="9194323" y="2255515"/>
            <a:ext cx="2124371" cy="2124371"/>
          </a:xfrm>
          <a:prstGeom prst="rect">
            <a:avLst/>
          </a:prstGeom>
          <a:ln>
            <a:noFill/>
          </a:ln>
          <a:effectLst>
            <a:outerShdw blurRad="292100" dist="139700" dir="2700000" algn="tl" rotWithShape="0">
              <a:srgbClr val="333333">
                <a:alpha val="65000"/>
              </a:srgbClr>
            </a:outerShdw>
          </a:effectLst>
        </p:spPr>
      </p:pic>
      <p:sp>
        <p:nvSpPr>
          <p:cNvPr id="34" name="Arrow: Right 33">
            <a:extLst>
              <a:ext uri="{FF2B5EF4-FFF2-40B4-BE49-F238E27FC236}">
                <a16:creationId xmlns:a16="http://schemas.microsoft.com/office/drawing/2014/main" id="{0FED1007-868A-4B4D-B2CC-388590A6944C}"/>
              </a:ext>
            </a:extLst>
          </p:cNvPr>
          <p:cNvSpPr/>
          <p:nvPr/>
        </p:nvSpPr>
        <p:spPr>
          <a:xfrm>
            <a:off x="3182172" y="3322315"/>
            <a:ext cx="452846" cy="432966"/>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 name="Arrow: Right 35">
            <a:extLst>
              <a:ext uri="{FF2B5EF4-FFF2-40B4-BE49-F238E27FC236}">
                <a16:creationId xmlns:a16="http://schemas.microsoft.com/office/drawing/2014/main" id="{16F1B8C0-A2B1-486F-A8F9-7FD3E5F71BDD}"/>
              </a:ext>
            </a:extLst>
          </p:cNvPr>
          <p:cNvSpPr/>
          <p:nvPr/>
        </p:nvSpPr>
        <p:spPr>
          <a:xfrm>
            <a:off x="8550450" y="3322315"/>
            <a:ext cx="452846" cy="432966"/>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CB01D9D1-FA04-428C-8CB5-7343B16B4846}"/>
              </a:ext>
            </a:extLst>
          </p:cNvPr>
          <p:cNvSpPr/>
          <p:nvPr/>
        </p:nvSpPr>
        <p:spPr>
          <a:xfrm>
            <a:off x="9133362" y="4781697"/>
            <a:ext cx="2185332" cy="59276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Output: Semantic Segmentation Mask</a:t>
            </a:r>
          </a:p>
        </p:txBody>
      </p:sp>
      <p:sp>
        <p:nvSpPr>
          <p:cNvPr id="38" name="TextBox 37">
            <a:extLst>
              <a:ext uri="{FF2B5EF4-FFF2-40B4-BE49-F238E27FC236}">
                <a16:creationId xmlns:a16="http://schemas.microsoft.com/office/drawing/2014/main" id="{37DE72B1-789B-4EA6-9654-B6F930304E6D}"/>
              </a:ext>
            </a:extLst>
          </p:cNvPr>
          <p:cNvSpPr txBox="1"/>
          <p:nvPr/>
        </p:nvSpPr>
        <p:spPr>
          <a:xfrm>
            <a:off x="827313" y="5575045"/>
            <a:ext cx="10162903" cy="954107"/>
          </a:xfrm>
          <a:prstGeom prst="rect">
            <a:avLst/>
          </a:prstGeom>
          <a:noFill/>
        </p:spPr>
        <p:txBody>
          <a:bodyPr wrap="square" rtlCol="0">
            <a:spAutoFit/>
          </a:bodyPr>
          <a:lstStyle/>
          <a:p>
            <a:r>
              <a:rPr lang="en-US" sz="1400" b="1">
                <a:solidFill>
                  <a:schemeClr val="bg2">
                    <a:lumMod val="50000"/>
                  </a:schemeClr>
                </a:solidFill>
              </a:rPr>
              <a:t>Sources</a:t>
            </a:r>
            <a:r>
              <a:rPr lang="en-US" sz="1400">
                <a:solidFill>
                  <a:schemeClr val="bg2">
                    <a:lumMod val="50000"/>
                  </a:schemeClr>
                </a:solidFill>
              </a:rPr>
              <a:t>: Badrinarayanan et al. (2016). SegNet: A Deep Convolutional Encoder-Decoder Architecture for Image Segmentation. </a:t>
            </a:r>
            <a:r>
              <a:rPr lang="en-US" sz="1400" i="1">
                <a:solidFill>
                  <a:schemeClr val="bg2">
                    <a:lumMod val="50000"/>
                  </a:schemeClr>
                </a:solidFill>
              </a:rPr>
              <a:t>CVPR</a:t>
            </a:r>
            <a:r>
              <a:rPr lang="en-US" sz="1400">
                <a:solidFill>
                  <a:schemeClr val="bg2">
                    <a:lumMod val="50000"/>
                  </a:schemeClr>
                </a:solidFill>
              </a:rPr>
              <a:t>.</a:t>
            </a:r>
            <a:r>
              <a:rPr lang="en-US" sz="1400" baseline="30000">
                <a:solidFill>
                  <a:schemeClr val="bg2">
                    <a:lumMod val="50000"/>
                  </a:schemeClr>
                </a:solidFill>
              </a:rPr>
              <a:t>1</a:t>
            </a:r>
          </a:p>
          <a:p>
            <a:r>
              <a:rPr lang="en-US" sz="1400">
                <a:solidFill>
                  <a:schemeClr val="bg2">
                    <a:lumMod val="50000"/>
                  </a:schemeClr>
                </a:solidFill>
              </a:rPr>
              <a:t>	       Dev, et al. (2017). Color-based segmentation of sky/cloud images from ground-based cameras. </a:t>
            </a:r>
            <a:r>
              <a:rPr lang="en-US" sz="1400" i="1">
                <a:solidFill>
                  <a:schemeClr val="bg2">
                    <a:lumMod val="50000"/>
                  </a:schemeClr>
                </a:solidFill>
              </a:rPr>
              <a:t>IEEE Journal of Selected Topics in 	       Applied Earth Observations and Remote Sensing.</a:t>
            </a:r>
            <a:r>
              <a:rPr lang="en-US" sz="1400" i="1" baseline="30000">
                <a:solidFill>
                  <a:schemeClr val="bg2">
                    <a:lumMod val="50000"/>
                  </a:schemeClr>
                </a:solidFill>
              </a:rPr>
              <a:t>2</a:t>
            </a:r>
          </a:p>
          <a:p>
            <a:r>
              <a:rPr lang="en-US" sz="1400">
                <a:solidFill>
                  <a:schemeClr val="bg2">
                    <a:lumMod val="50000"/>
                  </a:schemeClr>
                </a:solidFill>
              </a:rPr>
              <a:t>	    </a:t>
            </a:r>
          </a:p>
        </p:txBody>
      </p:sp>
      <p:sp>
        <p:nvSpPr>
          <p:cNvPr id="39" name="Footer Placeholder 1">
            <a:extLst>
              <a:ext uri="{FF2B5EF4-FFF2-40B4-BE49-F238E27FC236}">
                <a16:creationId xmlns:a16="http://schemas.microsoft.com/office/drawing/2014/main" id="{00FD9532-34CA-48F7-B1E1-C11F269E98E5}"/>
              </a:ext>
            </a:extLst>
          </p:cNvPr>
          <p:cNvSpPr>
            <a:spLocks noGrp="1"/>
          </p:cNvSpPr>
          <p:nvPr>
            <p:ph type="ftr" sz="quarter" idx="11"/>
          </p:nvPr>
        </p:nvSpPr>
        <p:spPr>
          <a:xfrm>
            <a:off x="827314" y="6358082"/>
            <a:ext cx="5911517" cy="365125"/>
          </a:xfrm>
        </p:spPr>
        <p:txBody>
          <a:bodyPr/>
          <a:lstStyle/>
          <a:p>
            <a:r>
              <a:rPr lang="en-US" sz="1200">
                <a:solidFill>
                  <a:schemeClr val="bg1">
                    <a:lumMod val="65000"/>
                  </a:schemeClr>
                </a:solidFill>
              </a:rPr>
              <a:t>Cayley Cruickshank DeFontes</a:t>
            </a:r>
          </a:p>
        </p:txBody>
      </p:sp>
      <p:sp>
        <p:nvSpPr>
          <p:cNvPr id="41" name="TextBox 40">
            <a:extLst>
              <a:ext uri="{FF2B5EF4-FFF2-40B4-BE49-F238E27FC236}">
                <a16:creationId xmlns:a16="http://schemas.microsoft.com/office/drawing/2014/main" id="{A23E13D4-325D-482C-AC84-994AC64D5DFC}"/>
              </a:ext>
            </a:extLst>
          </p:cNvPr>
          <p:cNvSpPr txBox="1"/>
          <p:nvPr/>
        </p:nvSpPr>
        <p:spPr>
          <a:xfrm>
            <a:off x="9632539" y="6400412"/>
            <a:ext cx="2383970" cy="276999"/>
          </a:xfrm>
          <a:prstGeom prst="rect">
            <a:avLst/>
          </a:prstGeom>
          <a:noFill/>
        </p:spPr>
        <p:txBody>
          <a:bodyPr wrap="square" rtlCol="0">
            <a:spAutoFit/>
          </a:bodyPr>
          <a:lstStyle/>
          <a:p>
            <a:r>
              <a:rPr lang="en-US" sz="1200">
                <a:solidFill>
                  <a:schemeClr val="bg1">
                    <a:lumMod val="65000"/>
                  </a:schemeClr>
                </a:solidFill>
              </a:rPr>
              <a:t>Section III: Data &amp; Methodologies</a:t>
            </a:r>
          </a:p>
        </p:txBody>
      </p:sp>
    </p:spTree>
    <p:extLst>
      <p:ext uri="{BB962C8B-B14F-4D97-AF65-F5344CB8AC3E}">
        <p14:creationId xmlns:p14="http://schemas.microsoft.com/office/powerpoint/2010/main" val="1328959754"/>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1766</TotalTime>
  <Words>2206</Words>
  <Application>Microsoft Office PowerPoint</Application>
  <PresentationFormat>Widescreen</PresentationFormat>
  <Paragraphs>312</Paragraphs>
  <Slides>21</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Links</vt:lpstr>
      </vt:variant>
      <vt:variant>
        <vt:i4>1</vt:i4>
      </vt:variant>
      <vt:variant>
        <vt:lpstr>Slide Titles</vt:lpstr>
      </vt:variant>
      <vt:variant>
        <vt:i4>21</vt:i4>
      </vt:variant>
    </vt:vector>
  </HeadingPairs>
  <TitlesOfParts>
    <vt:vector size="28" baseType="lpstr">
      <vt:lpstr>Arial Unicode MS</vt:lpstr>
      <vt:lpstr>Calibri</vt:lpstr>
      <vt:lpstr>Cambria Math</vt:lpstr>
      <vt:lpstr>Corbel</vt:lpstr>
      <vt:lpstr>Wingdings 2</vt:lpstr>
      <vt:lpstr>Frame</vt:lpstr>
      <vt:lpstr>file:///C:\Users\cayle\Documents\DeFontes_NormCuts.pdf</vt:lpstr>
      <vt:lpstr>Automatic Semantic Segmentation and Cloud Cover Estimation of Ground-Based Whole-Sky Images Using Deep Learning and Graph-Based Cuts</vt:lpstr>
      <vt:lpstr>Agenda</vt:lpstr>
      <vt:lpstr>What is Semantic Segmentation?</vt:lpstr>
      <vt:lpstr>What Differentiates Semantic Segmentation from Other Image Classification Tasks?</vt:lpstr>
      <vt:lpstr>Overview of Project Goals &amp;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Semantic Segmentation of Clouds in Whole-Sky Imagery Using Deep Learning and Graph-Based Cuts</dc:title>
  <dc:creator>Cayley Defontes</dc:creator>
  <cp:lastModifiedBy>Cayley Defontes</cp:lastModifiedBy>
  <cp:revision>140</cp:revision>
  <dcterms:created xsi:type="dcterms:W3CDTF">2018-05-14T02:43:33Z</dcterms:created>
  <dcterms:modified xsi:type="dcterms:W3CDTF">2018-05-16T03:10:14Z</dcterms:modified>
</cp:coreProperties>
</file>